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56" r:id="rId2"/>
    <p:sldId id="276" r:id="rId3"/>
    <p:sldId id="281" r:id="rId4"/>
    <p:sldId id="279" r:id="rId5"/>
    <p:sldId id="277" r:id="rId6"/>
    <p:sldId id="278" r:id="rId7"/>
    <p:sldId id="280"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83" r:id="rId21"/>
    <p:sldId id="269" r:id="rId22"/>
    <p:sldId id="271" r:id="rId23"/>
    <p:sldId id="282" r:id="rId24"/>
    <p:sldId id="270" r:id="rId25"/>
    <p:sldId id="273" r:id="rId26"/>
    <p:sldId id="274" r:id="rId27"/>
    <p:sldId id="272"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06" autoAdjust="0"/>
  </p:normalViewPr>
  <p:slideViewPr>
    <p:cSldViewPr snapToGrid="0">
      <p:cViewPr varScale="1">
        <p:scale>
          <a:sx n="61" d="100"/>
          <a:sy n="61" d="100"/>
        </p:scale>
        <p:origin x="10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7FB9F-1B84-408C-8270-CFCE6CC4E8DD}" type="datetimeFigureOut">
              <a:rPr lang="en-US" smtClean="0"/>
              <a:t>5/17/2021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030A2-41B7-436F-B826-3889A93F0F94}" type="slidenum">
              <a:rPr lang="en-US" smtClean="0"/>
              <a:t>‹#›</a:t>
            </a:fld>
            <a:endParaRPr lang="en-US"/>
          </a:p>
        </p:txBody>
      </p:sp>
    </p:spTree>
    <p:extLst>
      <p:ext uri="{BB962C8B-B14F-4D97-AF65-F5344CB8AC3E}">
        <p14:creationId xmlns:p14="http://schemas.microsoft.com/office/powerpoint/2010/main" val="234750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030A2-41B7-436F-B826-3889A93F0F94}" type="slidenum">
              <a:rPr lang="en-US" smtClean="0"/>
              <a:t>4</a:t>
            </a:fld>
            <a:endParaRPr lang="en-US"/>
          </a:p>
        </p:txBody>
      </p:sp>
    </p:spTree>
    <p:extLst>
      <p:ext uri="{BB962C8B-B14F-4D97-AF65-F5344CB8AC3E}">
        <p14:creationId xmlns:p14="http://schemas.microsoft.com/office/powerpoint/2010/main" val="177206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Objectives: </a:t>
            </a:r>
            <a:r>
              <a:rPr lang="en-US" sz="1200" b="0" i="0" kern="1200" dirty="0" smtClean="0">
                <a:solidFill>
                  <a:schemeClr val="tx1"/>
                </a:solidFill>
                <a:effectLst/>
                <a:latin typeface="+mn-lt"/>
                <a:ea typeface="+mn-ea"/>
                <a:cs typeface="+mn-cs"/>
              </a:rPr>
              <a:t>To delineate the frequency, clinical risk factors, and urodynamic mechanisms of incomplete bladder emptying</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(IBE) among patients with recent stroke.</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Design: </a:t>
            </a:r>
            <a:r>
              <a:rPr lang="en-US" sz="1200" b="0" i="0" kern="1200" dirty="0" smtClean="0">
                <a:solidFill>
                  <a:schemeClr val="tx1"/>
                </a:solidFill>
                <a:effectLst/>
                <a:latin typeface="+mn-lt"/>
                <a:ea typeface="+mn-ea"/>
                <a:cs typeface="+mn-cs"/>
              </a:rPr>
              <a:t>Retrospective study.</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Setting: </a:t>
            </a:r>
            <a:r>
              <a:rPr lang="en-US" sz="1200" b="0" i="0" kern="1200" dirty="0" smtClean="0">
                <a:solidFill>
                  <a:schemeClr val="tx1"/>
                </a:solidFill>
                <a:effectLst/>
                <a:latin typeface="+mn-lt"/>
                <a:ea typeface="+mn-ea"/>
                <a:cs typeface="+mn-cs"/>
              </a:rPr>
              <a:t>Inpatient setting in the rehabilitation ward of a university hospital.</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Participants: </a:t>
            </a:r>
            <a:r>
              <a:rPr lang="en-US" sz="1200" b="0" i="0" kern="1200" dirty="0" smtClean="0">
                <a:solidFill>
                  <a:schemeClr val="tx1"/>
                </a:solidFill>
                <a:effectLst/>
                <a:latin typeface="+mn-lt"/>
                <a:ea typeface="+mn-ea"/>
                <a:cs typeface="+mn-cs"/>
              </a:rPr>
              <a:t>All patients with acute stroke admitted for rehabilitation between January and December 2005, excluding those with a history of lower-urinary tract symptoms and urologic diseases. Eighty-two patients (42 women and 40 men; mean age, 65.5y) were included.</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Interventions: </a:t>
            </a:r>
            <a:r>
              <a:rPr lang="en-US" sz="1200" b="0" i="0" kern="1200" dirty="0" smtClean="0">
                <a:solidFill>
                  <a:schemeClr val="tx1"/>
                </a:solidFill>
                <a:effectLst/>
                <a:latin typeface="+mn-lt"/>
                <a:ea typeface="+mn-ea"/>
                <a:cs typeface="+mn-cs"/>
              </a:rPr>
              <a:t>Not applicable.</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Main Outcome Measures: </a:t>
            </a:r>
            <a:r>
              <a:rPr lang="en-US" sz="1200" b="0" i="0" kern="1200" dirty="0" smtClean="0">
                <a:solidFill>
                  <a:schemeClr val="tx1"/>
                </a:solidFill>
                <a:effectLst/>
                <a:latin typeface="+mn-lt"/>
                <a:ea typeface="+mn-ea"/>
                <a:cs typeface="+mn-cs"/>
              </a:rPr>
              <a:t>We measured </a:t>
            </a:r>
            <a:r>
              <a:rPr lang="en-US" sz="1200" b="0" i="0" kern="1200" dirty="0" err="1" smtClean="0">
                <a:solidFill>
                  <a:schemeClr val="tx1"/>
                </a:solidFill>
                <a:effectLst/>
                <a:latin typeface="+mn-lt"/>
                <a:ea typeface="+mn-ea"/>
                <a:cs typeface="+mn-cs"/>
              </a:rPr>
              <a:t>postvoid</a:t>
            </a:r>
            <a:r>
              <a:rPr lang="en-US" sz="1200" b="0" i="0" kern="1200" dirty="0" smtClean="0">
                <a:solidFill>
                  <a:schemeClr val="tx1"/>
                </a:solidFill>
                <a:effectLst/>
                <a:latin typeface="+mn-lt"/>
                <a:ea typeface="+mn-ea"/>
                <a:cs typeface="+mn-cs"/>
              </a:rPr>
              <a:t> residual (PVRs) by catheterization or by using an ultrasonic bladder scanner. Twenty-five patients (30.5%) had IBE with PVRs greater than 100mL on 2 consecutive days. Patients with IBE were evaluated by a urologist and subsequently underwent urodynamic studies.</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Results: </a:t>
            </a:r>
            <a:r>
              <a:rPr lang="en-US" sz="1200" b="0" i="0" kern="1200" dirty="0" smtClean="0">
                <a:solidFill>
                  <a:schemeClr val="tx1"/>
                </a:solidFill>
                <a:effectLst/>
                <a:latin typeface="+mn-lt"/>
                <a:ea typeface="+mn-ea"/>
                <a:cs typeface="+mn-cs"/>
              </a:rPr>
              <a:t>The presence of IBE was significantly associated with urinary tract infection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.001) and aphasia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.046). The presence of IBE was not related to sex, stroke location, nature of stroke (hemorrhagic or ischemic), history of diabetes mellitus, or previous stroke. Urodynamic studies done on 22 patients with IBE revealed </a:t>
            </a:r>
            <a:r>
              <a:rPr lang="en-US" sz="1200" b="0" i="0" kern="1200" dirty="0" err="1" smtClean="0">
                <a:solidFill>
                  <a:schemeClr val="tx1"/>
                </a:solidFill>
                <a:effectLst/>
                <a:latin typeface="+mn-lt"/>
                <a:ea typeface="+mn-ea"/>
                <a:cs typeface="+mn-cs"/>
              </a:rPr>
              <a:t>acontractile</a:t>
            </a:r>
            <a:r>
              <a:rPr lang="en-US" sz="1200" b="0" i="0" kern="1200" dirty="0" smtClean="0">
                <a:solidFill>
                  <a:schemeClr val="tx1"/>
                </a:solidFill>
                <a:effectLst/>
                <a:latin typeface="+mn-lt"/>
                <a:ea typeface="+mn-ea"/>
                <a:cs typeface="+mn-cs"/>
              </a:rPr>
              <a:t> detrusor in 8 patients (36%) and detrusor underactivity in 3 (14%). Eleven patients (50%) had detrusor-external sphincter dyssynergia (DESD) combined with normative detrusor function (5 patients) or detrusor hyperactivity (6 patients); all  but 1 of these patients had a </a:t>
            </a:r>
            <a:r>
              <a:rPr lang="en-US" sz="1200" b="0" i="0" kern="1200" dirty="0" err="1" smtClean="0">
                <a:solidFill>
                  <a:schemeClr val="tx1"/>
                </a:solidFill>
                <a:effectLst/>
                <a:latin typeface="+mn-lt"/>
                <a:ea typeface="+mn-ea"/>
                <a:cs typeface="+mn-cs"/>
              </a:rPr>
              <a:t>supratentorial</a:t>
            </a:r>
            <a:r>
              <a:rPr lang="en-US" sz="1200" b="0" i="0" kern="1200" dirty="0" smtClean="0">
                <a:solidFill>
                  <a:schemeClr val="tx1"/>
                </a:solidFill>
                <a:effectLst/>
                <a:latin typeface="+mn-lt"/>
                <a:ea typeface="+mn-ea"/>
                <a:cs typeface="+mn-cs"/>
              </a:rPr>
              <a:t> lesion. The presence of DESD was associated with a longer onset-to-evaluation interval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.008) and spasticity of the stroke-affected lower limb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.002). Diabetes mellitus was associated with the presence of </a:t>
            </a:r>
            <a:r>
              <a:rPr lang="en-US" sz="1200" b="0" i="0" kern="1200" dirty="0" err="1" smtClean="0">
                <a:solidFill>
                  <a:schemeClr val="tx1"/>
                </a:solidFill>
                <a:effectLst/>
                <a:latin typeface="+mn-lt"/>
                <a:ea typeface="+mn-ea"/>
                <a:cs typeface="+mn-cs"/>
              </a:rPr>
              <a:t>acontractile</a:t>
            </a:r>
            <a:r>
              <a:rPr lang="en-US" sz="1200" b="0" i="0" kern="1200" dirty="0" smtClean="0">
                <a:solidFill>
                  <a:schemeClr val="tx1"/>
                </a:solidFill>
                <a:effectLst/>
                <a:latin typeface="+mn-lt"/>
                <a:ea typeface="+mn-ea"/>
                <a:cs typeface="+mn-cs"/>
              </a:rPr>
              <a:t> detrusor or detrusor underactivity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.03).</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Conclusions: </a:t>
            </a:r>
            <a:r>
              <a:rPr lang="en-US" sz="1200" b="0" i="0" kern="1200" dirty="0" smtClean="0">
                <a:solidFill>
                  <a:schemeClr val="tx1"/>
                </a:solidFill>
                <a:effectLst/>
                <a:latin typeface="+mn-lt"/>
                <a:ea typeface="+mn-ea"/>
                <a:cs typeface="+mn-cs"/>
              </a:rPr>
              <a:t>IBE is common among patients with stroke and is caused by decreased detrusor contractility or DESD. Spasticity of the external urethral sphincter is a possible pathophysiologic mechanism of DESD.</a:t>
            </a:r>
            <a:r>
              <a:rPr lang="en-US" dirty="0" smtClean="0"/>
              <a:t>  </a:t>
            </a:r>
            <a:endParaRPr lang="en-US" dirty="0"/>
          </a:p>
        </p:txBody>
      </p:sp>
      <p:sp>
        <p:nvSpPr>
          <p:cNvPr id="4" name="Slide Number Placeholder 3"/>
          <p:cNvSpPr>
            <a:spLocks noGrp="1"/>
          </p:cNvSpPr>
          <p:nvPr>
            <p:ph type="sldNum" sz="quarter" idx="10"/>
          </p:nvPr>
        </p:nvSpPr>
        <p:spPr/>
        <p:txBody>
          <a:bodyPr/>
          <a:lstStyle/>
          <a:p>
            <a:fld id="{DEB030A2-41B7-436F-B826-3889A93F0F94}" type="slidenum">
              <a:rPr lang="en-US" smtClean="0"/>
              <a:t>7</a:t>
            </a:fld>
            <a:endParaRPr lang="en-US"/>
          </a:p>
        </p:txBody>
      </p:sp>
    </p:spTree>
    <p:extLst>
      <p:ext uri="{BB962C8B-B14F-4D97-AF65-F5344CB8AC3E}">
        <p14:creationId xmlns:p14="http://schemas.microsoft.com/office/powerpoint/2010/main" val="25163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b="1" dirty="0" smtClean="0"/>
              <a:t>Frequency </a:t>
            </a:r>
          </a:p>
          <a:p>
            <a:pPr>
              <a:buFont typeface="Wingdings" panose="05000000000000000000" pitchFamily="2" charset="2"/>
              <a:buChar char="Ø"/>
            </a:pPr>
            <a:r>
              <a:rPr lang="en-US" dirty="0" smtClean="0"/>
              <a:t> </a:t>
            </a:r>
            <a:r>
              <a:rPr lang="en-US" b="1" dirty="0" smtClean="0"/>
              <a:t>Urgency</a:t>
            </a:r>
            <a:r>
              <a:rPr lang="en-US" dirty="0" smtClean="0"/>
              <a:t> – feeling a sudden, urgent and uncontrollable need to pass urine. This is due to bladder contractions. </a:t>
            </a:r>
          </a:p>
          <a:p>
            <a:pPr>
              <a:buFont typeface="Wingdings" panose="05000000000000000000" pitchFamily="2" charset="2"/>
              <a:buChar char="Ø"/>
            </a:pPr>
            <a:r>
              <a:rPr lang="en-US" b="1" dirty="0" smtClean="0"/>
              <a:t>Nocturnal incontinence </a:t>
            </a:r>
          </a:p>
          <a:p>
            <a:pPr>
              <a:buFont typeface="Wingdings" panose="05000000000000000000" pitchFamily="2" charset="2"/>
              <a:buChar char="Ø"/>
            </a:pPr>
            <a:r>
              <a:rPr lang="en-US" b="1" dirty="0" smtClean="0"/>
              <a:t>Functional incontinence </a:t>
            </a:r>
            <a:r>
              <a:rPr lang="en-US" dirty="0" smtClean="0"/>
              <a:t>– caused when the physical effects of a stroke impede mobility or make it difficult to unfasten clothes in time to use the toilet.</a:t>
            </a:r>
          </a:p>
          <a:p>
            <a:pPr>
              <a:buFont typeface="Wingdings" panose="05000000000000000000" pitchFamily="2" charset="2"/>
              <a:buChar char="Ø"/>
            </a:pPr>
            <a:r>
              <a:rPr lang="en-US" b="1" dirty="0" smtClean="0"/>
              <a:t>Stress incontinence </a:t>
            </a:r>
            <a:r>
              <a:rPr lang="en-US" dirty="0" smtClean="0"/>
              <a:t>– small amounts of urinary leakage on coughing, sneezing or laughing. This usually happens because the muscles in the pelvic floor or urethral sphincter are weak or damaged.</a:t>
            </a:r>
          </a:p>
          <a:p>
            <a:pPr>
              <a:buFont typeface="Wingdings" panose="05000000000000000000" pitchFamily="2" charset="2"/>
              <a:buChar char="Ø"/>
            </a:pPr>
            <a:r>
              <a:rPr lang="en-US" dirty="0" smtClean="0"/>
              <a:t>Reflex incontinence – passing urine without realizing it. This happens when a stroke has affected the part of the brain that senses and controls bladder movement.</a:t>
            </a:r>
          </a:p>
          <a:p>
            <a:pPr>
              <a:buFont typeface="Wingdings" panose="05000000000000000000" pitchFamily="2" charset="2"/>
              <a:buChar char="Ø"/>
            </a:pPr>
            <a:r>
              <a:rPr lang="en-US" dirty="0" smtClean="0"/>
              <a:t>Overflow incontinence – where the bladder leaks due to being too full. This can be due to a loss of feeling in your bladder, or difficulty in emptying your bladder effectively (urine retention) </a:t>
            </a:r>
          </a:p>
          <a:p>
            <a:endParaRPr lang="en-US" dirty="0"/>
          </a:p>
        </p:txBody>
      </p:sp>
      <p:sp>
        <p:nvSpPr>
          <p:cNvPr id="4" name="Slide Number Placeholder 3"/>
          <p:cNvSpPr>
            <a:spLocks noGrp="1"/>
          </p:cNvSpPr>
          <p:nvPr>
            <p:ph type="sldNum" sz="quarter" idx="10"/>
          </p:nvPr>
        </p:nvSpPr>
        <p:spPr/>
        <p:txBody>
          <a:bodyPr/>
          <a:lstStyle/>
          <a:p>
            <a:fld id="{DEB030A2-41B7-436F-B826-3889A93F0F94}" type="slidenum">
              <a:rPr lang="en-US" smtClean="0"/>
              <a:t>15</a:t>
            </a:fld>
            <a:endParaRPr lang="en-US"/>
          </a:p>
        </p:txBody>
      </p:sp>
    </p:spTree>
    <p:extLst>
      <p:ext uri="{BB962C8B-B14F-4D97-AF65-F5344CB8AC3E}">
        <p14:creationId xmlns:p14="http://schemas.microsoft.com/office/powerpoint/2010/main" val="249565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smtClean="0"/>
              <a:t>Until being well enough to start actively regaining control of the bladder or bowel, may need to wear </a:t>
            </a:r>
            <a:r>
              <a:rPr lang="en-US" b="1" dirty="0" smtClean="0"/>
              <a:t>incontinence pads</a:t>
            </a:r>
            <a:r>
              <a:rPr lang="en-US" dirty="0" smtClean="0"/>
              <a:t>.</a:t>
            </a:r>
          </a:p>
          <a:p>
            <a:pPr>
              <a:buFont typeface="Wingdings" panose="05000000000000000000" pitchFamily="2" charset="2"/>
              <a:buChar char="Ø"/>
            </a:pPr>
            <a:r>
              <a:rPr lang="en-US" dirty="0" smtClean="0"/>
              <a:t>These should be changed rapidly by the nursing staff if they become soiled. If you have good bladder and bowel function but are </a:t>
            </a:r>
            <a:r>
              <a:rPr lang="en-US" b="1" dirty="0" smtClean="0"/>
              <a:t>unable to indicate when you need the toilet</a:t>
            </a:r>
            <a:r>
              <a:rPr lang="en-US" dirty="0" smtClean="0"/>
              <a:t>, the nurses may offer you the toilet or commode every two hours or so. While you are in bed, you may be transferred to the commode </a:t>
            </a:r>
            <a:r>
              <a:rPr lang="fa-IR" sz="1200" b="0" i="0" u="sng" kern="1200" dirty="0" smtClean="0">
                <a:solidFill>
                  <a:schemeClr val="tx1"/>
                </a:solidFill>
                <a:effectLst/>
                <a:latin typeface="+mn-lt"/>
                <a:ea typeface="+mn-ea"/>
                <a:cs typeface="+mn-cs"/>
              </a:rPr>
              <a:t>چارپایه زیر مستراح دستی</a:t>
            </a:r>
            <a:r>
              <a:rPr lang="en-US" dirty="0" smtClean="0"/>
              <a:t> using a hoist </a:t>
            </a:r>
            <a:r>
              <a:rPr lang="fa-IR" dirty="0" smtClean="0"/>
              <a:t>بالابر</a:t>
            </a:r>
            <a:r>
              <a:rPr lang="en-US" dirty="0" smtClean="0"/>
              <a:t>, or offered a bottle or sheath urinal (designed for men) or a bedpan (for women). </a:t>
            </a:r>
          </a:p>
          <a:p>
            <a:pPr>
              <a:buFont typeface="Wingdings" panose="05000000000000000000" pitchFamily="2" charset="2"/>
              <a:buChar char="Ø"/>
            </a:pPr>
            <a:r>
              <a:rPr lang="en-US" dirty="0" smtClean="0"/>
              <a:t> If your bladder is not emptying completely, then a </a:t>
            </a:r>
            <a:r>
              <a:rPr lang="en-US" b="1" dirty="0" smtClean="0"/>
              <a:t>catheter</a:t>
            </a:r>
            <a:r>
              <a:rPr lang="en-US" dirty="0" smtClean="0"/>
              <a:t> may be used to empty it. This involves gently inserting a fine tube to drain urine from the bladder into a bag. This may need</a:t>
            </a:r>
            <a:br>
              <a:rPr lang="en-US" dirty="0" smtClean="0"/>
            </a:br>
            <a:r>
              <a:rPr lang="en-US" dirty="0" smtClean="0"/>
              <a:t>to be done several times a day (intermittent catheterization) to keep you comfortable</a:t>
            </a:r>
            <a:br>
              <a:rPr lang="en-US" dirty="0" smtClean="0"/>
            </a:br>
            <a:r>
              <a:rPr lang="en-US" dirty="0" smtClean="0"/>
              <a:t>and reduce the risk of developing a urinary tract infection (UTI). </a:t>
            </a:r>
          </a:p>
          <a:p>
            <a:pPr>
              <a:buFont typeface="Wingdings" panose="05000000000000000000" pitchFamily="2" charset="2"/>
              <a:buChar char="Ø"/>
            </a:pPr>
            <a:r>
              <a:rPr lang="en-US" dirty="0" smtClean="0"/>
              <a:t>If you develop </a:t>
            </a:r>
            <a:r>
              <a:rPr lang="en-US" b="1" dirty="0" smtClean="0"/>
              <a:t>soreness</a:t>
            </a:r>
            <a:r>
              <a:rPr lang="en-US" dirty="0" smtClean="0"/>
              <a:t> through skin contact with your urine, or the catheterization causes discomfort, an </a:t>
            </a:r>
            <a:r>
              <a:rPr lang="en-US" b="1" dirty="0" smtClean="0"/>
              <a:t>indwelling</a:t>
            </a:r>
            <a:r>
              <a:rPr lang="en-US" dirty="0" smtClean="0"/>
              <a:t> (or semi-permanent) catheter may be used.</a:t>
            </a:r>
          </a:p>
          <a:p>
            <a:pPr>
              <a:buFont typeface="Wingdings" panose="05000000000000000000" pitchFamily="2" charset="2"/>
              <a:buChar char="Ø"/>
            </a:pPr>
            <a:r>
              <a:rPr lang="en-US" b="1" dirty="0" smtClean="0"/>
              <a:t>Fecal containment bags </a:t>
            </a:r>
            <a:r>
              <a:rPr lang="en-US" dirty="0" smtClean="0"/>
              <a:t>are used in intensive care, but you are more likely to wear pads if you are on a stroke unit.</a:t>
            </a:r>
            <a:br>
              <a:rPr lang="en-US" dirty="0" smtClean="0"/>
            </a:br>
            <a:r>
              <a:rPr lang="en-US" dirty="0" smtClean="0"/>
              <a:t>Good hygiene and skin care are therefore important to protect your skin from damage.</a:t>
            </a:r>
          </a:p>
        </p:txBody>
      </p:sp>
      <p:sp>
        <p:nvSpPr>
          <p:cNvPr id="4" name="Slide Number Placeholder 3"/>
          <p:cNvSpPr>
            <a:spLocks noGrp="1"/>
          </p:cNvSpPr>
          <p:nvPr>
            <p:ph type="sldNum" sz="quarter" idx="10"/>
          </p:nvPr>
        </p:nvSpPr>
        <p:spPr/>
        <p:txBody>
          <a:bodyPr/>
          <a:lstStyle/>
          <a:p>
            <a:fld id="{DEB030A2-41B7-436F-B826-3889A93F0F94}" type="slidenum">
              <a:rPr lang="en-US" smtClean="0"/>
              <a:t>17</a:t>
            </a:fld>
            <a:endParaRPr lang="en-US"/>
          </a:p>
        </p:txBody>
      </p:sp>
    </p:spTree>
    <p:extLst>
      <p:ext uri="{BB962C8B-B14F-4D97-AF65-F5344CB8AC3E}">
        <p14:creationId xmlns:p14="http://schemas.microsoft.com/office/powerpoint/2010/main" val="20128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smtClean="0"/>
              <a:t>Incontinence </a:t>
            </a:r>
            <a:r>
              <a:rPr lang="en-US" dirty="0" smtClean="0"/>
              <a:t>can be managed discreetly as part of daily living. </a:t>
            </a:r>
          </a:p>
          <a:p>
            <a:pPr>
              <a:buFont typeface="Wingdings" panose="05000000000000000000" pitchFamily="2" charset="2"/>
              <a:buChar char="Ø"/>
            </a:pPr>
            <a:r>
              <a:rPr lang="en-US" dirty="0" smtClean="0"/>
              <a:t>There are various </a:t>
            </a:r>
            <a:r>
              <a:rPr lang="en-US" b="1" dirty="0" smtClean="0"/>
              <a:t>continence products available</a:t>
            </a:r>
            <a:r>
              <a:rPr lang="en-US" dirty="0" smtClean="0"/>
              <a:t>. These include high-absorbency</a:t>
            </a:r>
            <a:br>
              <a:rPr lang="en-US" dirty="0" smtClean="0"/>
            </a:br>
            <a:r>
              <a:rPr lang="en-US" dirty="0" smtClean="0"/>
              <a:t>pads and pull ups, with a built-in ‘</a:t>
            </a:r>
            <a:r>
              <a:rPr lang="en-US" b="1" dirty="0" smtClean="0"/>
              <a:t>hydrophobic</a:t>
            </a:r>
            <a:r>
              <a:rPr lang="en-US" dirty="0" smtClean="0"/>
              <a:t>’ layer for skin protection. </a:t>
            </a:r>
          </a:p>
          <a:p>
            <a:pPr>
              <a:buFont typeface="Wingdings" panose="05000000000000000000" pitchFamily="2" charset="2"/>
              <a:buChar char="Ø"/>
            </a:pPr>
            <a:r>
              <a:rPr lang="en-US" dirty="0" smtClean="0"/>
              <a:t>Absorbent, washable </a:t>
            </a:r>
            <a:r>
              <a:rPr lang="en-US" b="1" dirty="0" smtClean="0"/>
              <a:t>seat pads </a:t>
            </a:r>
            <a:r>
              <a:rPr lang="en-US" dirty="0" smtClean="0"/>
              <a:t>can be used to protect your furniture and are made in a range of colors. </a:t>
            </a:r>
            <a:r>
              <a:rPr lang="en-US" b="1" dirty="0" smtClean="0"/>
              <a:t>Mattress protectors </a:t>
            </a:r>
            <a:r>
              <a:rPr lang="en-US" dirty="0" smtClean="0"/>
              <a:t>and absorbent bed pads with tuck-in flaps</a:t>
            </a:r>
            <a:br>
              <a:rPr lang="en-US" dirty="0" smtClean="0"/>
            </a:br>
            <a:r>
              <a:rPr lang="en-US" dirty="0" smtClean="0"/>
              <a:t>(known as draw sheets) will reduce how often you need to change your bedding.</a:t>
            </a:r>
            <a:br>
              <a:rPr lang="en-US" dirty="0" smtClean="0"/>
            </a:br>
            <a:r>
              <a:rPr lang="en-US" dirty="0" smtClean="0"/>
              <a:t>A </a:t>
            </a:r>
            <a:r>
              <a:rPr lang="en-US" b="1" dirty="0" smtClean="0"/>
              <a:t>commode</a:t>
            </a:r>
            <a:r>
              <a:rPr lang="en-US" dirty="0" smtClean="0"/>
              <a:t> is like a chair with a removable potty under the seat, and can be useful to have in the bedroom, especially at night. You may be able to obtain a commode through</a:t>
            </a:r>
            <a:r>
              <a:rPr lang="en-US" baseline="0" dirty="0" smtClean="0"/>
              <a:t> </a:t>
            </a:r>
            <a:r>
              <a:rPr lang="en-US" dirty="0" smtClean="0"/>
              <a:t>your local social services. Otherwise they are available from specialist suppliers or to order from retailers such as Boots. </a:t>
            </a:r>
          </a:p>
          <a:p>
            <a:pPr>
              <a:buFont typeface="Wingdings" panose="05000000000000000000" pitchFamily="2" charset="2"/>
              <a:buChar char="Ø"/>
            </a:pPr>
            <a:r>
              <a:rPr lang="en-US" b="1" dirty="0" smtClean="0"/>
              <a:t>Practical measures </a:t>
            </a:r>
            <a:r>
              <a:rPr lang="en-US" dirty="0" smtClean="0"/>
              <a:t>like planning access to toilets, when you are out, and having a change of clothing and hygiene kit with you (which might include plastic bags for disposal or laundry, soap and flannel, antibacterial wet wipes and latex gloves) will help you manage in any situation. The National Key Scheme (NKS), or Royal Association for Disability Rights (RADAR) Scheme, provides </a:t>
            </a:r>
            <a:r>
              <a:rPr lang="en-US" b="1" dirty="0" smtClean="0"/>
              <a:t>keys to public disabled toilets </a:t>
            </a:r>
            <a:r>
              <a:rPr lang="en-US" dirty="0" smtClean="0"/>
              <a:t>designed for wheelchair access. The scheme is available to people with disabilities or health conditions seriously affecting their continence. If you are eligible your council may provide a key free of charge. See ‘Useful </a:t>
            </a:r>
            <a:r>
              <a:rPr lang="en-US" dirty="0" err="1" smtClean="0"/>
              <a:t>organisations’</a:t>
            </a:r>
            <a:r>
              <a:rPr lang="en-US" dirty="0" smtClean="0"/>
              <a:t> section. </a:t>
            </a:r>
          </a:p>
          <a:p>
            <a:pPr>
              <a:buFont typeface="Wingdings" panose="05000000000000000000" pitchFamily="2" charset="2"/>
              <a:buChar char="Ø"/>
            </a:pPr>
            <a:r>
              <a:rPr lang="en-US" b="1" dirty="0" smtClean="0"/>
              <a:t>A daily routine of regular visits to the toilet</a:t>
            </a:r>
            <a:r>
              <a:rPr lang="en-US" dirty="0" smtClean="0"/>
              <a:t>, and reducing the amount you drink before bed time, will help to avoid accidents. An alarm can be used to schedule a visit to the toilet during the night, or you may prefer to try a moisture alarm on your bed, which will sound when wetness is detected. This is designed to wake you up so that you can finish emptying your bladder in the toilet.</a:t>
            </a:r>
            <a:br>
              <a:rPr lang="en-US" dirty="0" smtClean="0"/>
            </a:br>
            <a:r>
              <a:rPr lang="en-US" dirty="0" smtClean="0"/>
              <a:t>You may wish to wear a silent </a:t>
            </a:r>
            <a:r>
              <a:rPr lang="en-US" b="1" dirty="0" smtClean="0"/>
              <a:t>vibrating alarm </a:t>
            </a:r>
            <a:r>
              <a:rPr lang="en-US" dirty="0" smtClean="0"/>
              <a:t>watch, which can be set to give a discreet reminder at regular intervals. A silent alarm also has advantages at night time, if you wish to avoid disturbing others.</a:t>
            </a:r>
            <a:br>
              <a:rPr lang="en-US" dirty="0" smtClean="0"/>
            </a:br>
            <a:endParaRPr lang="en-US" dirty="0"/>
          </a:p>
        </p:txBody>
      </p:sp>
      <p:sp>
        <p:nvSpPr>
          <p:cNvPr id="4" name="Slide Number Placeholder 3"/>
          <p:cNvSpPr>
            <a:spLocks noGrp="1"/>
          </p:cNvSpPr>
          <p:nvPr>
            <p:ph type="sldNum" sz="quarter" idx="10"/>
          </p:nvPr>
        </p:nvSpPr>
        <p:spPr/>
        <p:txBody>
          <a:bodyPr/>
          <a:lstStyle/>
          <a:p>
            <a:fld id="{DEB030A2-41B7-436F-B826-3889A93F0F94}" type="slidenum">
              <a:rPr lang="en-US" smtClean="0"/>
              <a:t>23</a:t>
            </a:fld>
            <a:endParaRPr lang="en-US"/>
          </a:p>
        </p:txBody>
      </p:sp>
    </p:spTree>
    <p:extLst>
      <p:ext uri="{BB962C8B-B14F-4D97-AF65-F5344CB8AC3E}">
        <p14:creationId xmlns:p14="http://schemas.microsoft.com/office/powerpoint/2010/main" val="92772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smtClean="0"/>
              <a:t>incontinence can be managed discreetly as part of daily living. </a:t>
            </a:r>
          </a:p>
          <a:p>
            <a:pPr>
              <a:buFont typeface="Wingdings" panose="05000000000000000000" pitchFamily="2" charset="2"/>
              <a:buChar char="Ø"/>
            </a:pPr>
            <a:r>
              <a:rPr lang="en-US" dirty="0" smtClean="0"/>
              <a:t>There are various </a:t>
            </a:r>
            <a:r>
              <a:rPr lang="en-US" b="1" dirty="0" smtClean="0"/>
              <a:t>continence products available</a:t>
            </a:r>
            <a:r>
              <a:rPr lang="en-US" dirty="0" smtClean="0"/>
              <a:t>. These include high-absorbency</a:t>
            </a:r>
            <a:br>
              <a:rPr lang="en-US" dirty="0" smtClean="0"/>
            </a:br>
            <a:r>
              <a:rPr lang="en-US" dirty="0" smtClean="0"/>
              <a:t>pads and pull ups, with a built-in ‘</a:t>
            </a:r>
            <a:r>
              <a:rPr lang="en-US" b="1" dirty="0" smtClean="0"/>
              <a:t>hydrophobic</a:t>
            </a:r>
            <a:r>
              <a:rPr lang="en-US" dirty="0" smtClean="0"/>
              <a:t>’ layer for skin protection. </a:t>
            </a:r>
          </a:p>
          <a:p>
            <a:pPr>
              <a:buFont typeface="Wingdings" panose="05000000000000000000" pitchFamily="2" charset="2"/>
              <a:buChar char="Ø"/>
            </a:pPr>
            <a:r>
              <a:rPr lang="en-US" dirty="0" smtClean="0"/>
              <a:t>Absorbent, washable </a:t>
            </a:r>
            <a:r>
              <a:rPr lang="en-US" b="1" dirty="0" smtClean="0"/>
              <a:t>seat pads </a:t>
            </a:r>
            <a:r>
              <a:rPr lang="en-US" dirty="0" smtClean="0"/>
              <a:t>can be used to protect your furniture and are made in a range of colors. </a:t>
            </a:r>
            <a:r>
              <a:rPr lang="en-US" b="1" dirty="0" smtClean="0"/>
              <a:t>Mattress protectors </a:t>
            </a:r>
            <a:r>
              <a:rPr lang="en-US" dirty="0" smtClean="0"/>
              <a:t>and absorbent bed pads with tuck-in flaps</a:t>
            </a:r>
            <a:br>
              <a:rPr lang="en-US" dirty="0" smtClean="0"/>
            </a:br>
            <a:r>
              <a:rPr lang="en-US" dirty="0" smtClean="0"/>
              <a:t>(known as draw sheets) will reduce how often you need to change your bedding.</a:t>
            </a:r>
            <a:br>
              <a:rPr lang="en-US" dirty="0" smtClean="0"/>
            </a:br>
            <a:r>
              <a:rPr lang="en-US" dirty="0" smtClean="0"/>
              <a:t>A </a:t>
            </a:r>
            <a:r>
              <a:rPr lang="en-US" b="1" dirty="0" smtClean="0"/>
              <a:t>commode</a:t>
            </a:r>
            <a:r>
              <a:rPr lang="en-US" dirty="0" smtClean="0"/>
              <a:t> is like a chair with a removable potty under the seat, and can be useful to have in the bedroom, especially at night. You may be able to obtain a commode through</a:t>
            </a:r>
            <a:r>
              <a:rPr lang="en-US" baseline="0" dirty="0" smtClean="0"/>
              <a:t> </a:t>
            </a:r>
            <a:r>
              <a:rPr lang="en-US" dirty="0" smtClean="0"/>
              <a:t>your local social services. Otherwise they are available from specialist suppliers or to order from retailers such as Boots. </a:t>
            </a:r>
          </a:p>
          <a:p>
            <a:pPr>
              <a:buFont typeface="Wingdings" panose="05000000000000000000" pitchFamily="2" charset="2"/>
              <a:buChar char="Ø"/>
            </a:pPr>
            <a:r>
              <a:rPr lang="en-US" b="1" dirty="0" smtClean="0"/>
              <a:t>Practical measures </a:t>
            </a:r>
            <a:r>
              <a:rPr lang="en-US" dirty="0" smtClean="0"/>
              <a:t>like planning access to toilets, when you are out, and having a change of clothing and hygiene kit with you (which might include plastic bags for disposal or laundry, soap and flannel, antibacterial wet wipes and latex gloves) will help you manage in any situation. The National Key Scheme (NKS), or Royal Association for Disability Rights (RADAR) Scheme, provides </a:t>
            </a:r>
            <a:r>
              <a:rPr lang="en-US" b="1" dirty="0" smtClean="0"/>
              <a:t>keys to public disabled toilets </a:t>
            </a:r>
            <a:r>
              <a:rPr lang="en-US" dirty="0" smtClean="0"/>
              <a:t>designed for wheelchair access. The scheme is available to people with disabilities or health conditions seriously affecting their continence. If you are eligible your council may provide a key free of charge. See ‘Useful </a:t>
            </a:r>
            <a:r>
              <a:rPr lang="en-US" dirty="0" err="1" smtClean="0"/>
              <a:t>organisations’</a:t>
            </a:r>
            <a:r>
              <a:rPr lang="en-US" dirty="0" smtClean="0"/>
              <a:t> section. </a:t>
            </a:r>
          </a:p>
          <a:p>
            <a:pPr>
              <a:buFont typeface="Wingdings" panose="05000000000000000000" pitchFamily="2" charset="2"/>
              <a:buChar char="Ø"/>
            </a:pPr>
            <a:r>
              <a:rPr lang="en-US" b="1" dirty="0" smtClean="0"/>
              <a:t>A daily routine of regular visits to the toilet</a:t>
            </a:r>
            <a:r>
              <a:rPr lang="en-US" dirty="0" smtClean="0"/>
              <a:t>, and reducing the amount you drink before bed time, will help to avoid accidents. An alarm can be used to schedule a visit to the toilet during the night, or you may prefer to try a moisture alarm on your bed, which will sound when wetness is detected. This is designed to wake you up so that you can finish emptying your bladder in the toilet.</a:t>
            </a:r>
            <a:br>
              <a:rPr lang="en-US" dirty="0" smtClean="0"/>
            </a:br>
            <a:r>
              <a:rPr lang="en-US" dirty="0" smtClean="0"/>
              <a:t>You may wish to wear a silent </a:t>
            </a:r>
            <a:r>
              <a:rPr lang="en-US" b="1" dirty="0" smtClean="0"/>
              <a:t>vibrating alarm </a:t>
            </a:r>
            <a:r>
              <a:rPr lang="en-US" dirty="0" smtClean="0"/>
              <a:t>watch, which can be set to give a discreet reminder at regular intervals. A silent alarm also has advantages at night time, if you wish to avoid disturbing others.</a:t>
            </a:r>
            <a:br>
              <a:rPr lang="en-US" dirty="0" smtClean="0"/>
            </a:br>
            <a:endParaRPr lang="en-US" dirty="0"/>
          </a:p>
        </p:txBody>
      </p:sp>
      <p:sp>
        <p:nvSpPr>
          <p:cNvPr id="4" name="Slide Number Placeholder 3"/>
          <p:cNvSpPr>
            <a:spLocks noGrp="1"/>
          </p:cNvSpPr>
          <p:nvPr>
            <p:ph type="sldNum" sz="quarter" idx="10"/>
          </p:nvPr>
        </p:nvSpPr>
        <p:spPr/>
        <p:txBody>
          <a:bodyPr/>
          <a:lstStyle/>
          <a:p>
            <a:fld id="{DEB030A2-41B7-436F-B826-3889A93F0F94}" type="slidenum">
              <a:rPr lang="en-US" smtClean="0"/>
              <a:t>24</a:t>
            </a:fld>
            <a:endParaRPr lang="en-US"/>
          </a:p>
        </p:txBody>
      </p:sp>
    </p:spTree>
    <p:extLst>
      <p:ext uri="{BB962C8B-B14F-4D97-AF65-F5344CB8AC3E}">
        <p14:creationId xmlns:p14="http://schemas.microsoft.com/office/powerpoint/2010/main" val="365380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b="1" dirty="0" err="1" smtClean="0"/>
              <a:t>Specialised</a:t>
            </a:r>
            <a:r>
              <a:rPr lang="en-US" b="1" dirty="0" smtClean="0"/>
              <a:t> products </a:t>
            </a:r>
            <a:r>
              <a:rPr lang="en-US" dirty="0" smtClean="0"/>
              <a:t>such as catheters, anal plugs, urine drainage bags and appliances for men can be obtained on prescription from your GP. In Scotland pads are also available on prescription. Normal prescription charges and exemptions apply.  </a:t>
            </a:r>
            <a:r>
              <a:rPr lang="en-US" sz="1200" b="0" i="0" kern="1200" dirty="0" smtClean="0">
                <a:solidFill>
                  <a:schemeClr val="tx1"/>
                </a:solidFill>
                <a:effectLst/>
                <a:latin typeface="+mn-lt"/>
                <a:ea typeface="+mn-ea"/>
                <a:cs typeface="+mn-cs"/>
              </a:rPr>
              <a:t>Washable or disposable waterproof bed and seat covers are generally not provided by the NHS.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Products can also be purchased from some pharmacies and by mail order or online. If you buy products from a chemist or by mail order, they can give you a form to sign so you do not pay VAT. The moisture, friction and bacteria associated with incontinence can cause skin rashes and infection.</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Careful hygiene </a:t>
            </a:r>
            <a:r>
              <a:rPr lang="en-US" sz="1200" b="0" i="0" kern="1200" dirty="0" smtClean="0">
                <a:solidFill>
                  <a:schemeClr val="tx1"/>
                </a:solidFill>
                <a:effectLst/>
                <a:latin typeface="+mn-lt"/>
                <a:ea typeface="+mn-ea"/>
                <a:cs typeface="+mn-cs"/>
              </a:rPr>
              <a:t>and skin care around the affected area are needed to avoid the risk of dermatitis (inflammation of the skin).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If your skin is badly affected, an </a:t>
            </a:r>
            <a:r>
              <a:rPr lang="en-US" sz="1200" b="1" i="0" kern="1200" dirty="0" smtClean="0">
                <a:solidFill>
                  <a:schemeClr val="tx1"/>
                </a:solidFill>
                <a:effectLst/>
                <a:latin typeface="+mn-lt"/>
                <a:ea typeface="+mn-ea"/>
                <a:cs typeface="+mn-cs"/>
              </a:rPr>
              <a:t>‘indwelling’ catheter</a:t>
            </a:r>
            <a:r>
              <a:rPr lang="en-US" sz="1200" b="0" i="0" kern="1200" dirty="0" smtClean="0">
                <a:solidFill>
                  <a:schemeClr val="tx1"/>
                </a:solidFill>
                <a:effectLst/>
                <a:latin typeface="+mn-lt"/>
                <a:ea typeface="+mn-ea"/>
                <a:cs typeface="+mn-cs"/>
              </a:rPr>
              <a:t>, in which the bag is attached to the leg and worn under clothing, may be recommended, though this is generally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used as a last resort. In some cases a </a:t>
            </a:r>
            <a:r>
              <a:rPr lang="en-US" sz="1200" b="1" i="0" kern="1200" dirty="0" smtClean="0">
                <a:solidFill>
                  <a:schemeClr val="tx1"/>
                </a:solidFill>
                <a:effectLst/>
                <a:latin typeface="+mn-lt"/>
                <a:ea typeface="+mn-ea"/>
                <a:cs typeface="+mn-cs"/>
              </a:rPr>
              <a:t>supra-pubic catheter</a:t>
            </a:r>
            <a:r>
              <a:rPr lang="en-US" sz="1200" b="0" i="0" kern="1200" dirty="0" smtClean="0">
                <a:solidFill>
                  <a:schemeClr val="tx1"/>
                </a:solidFill>
                <a:effectLst/>
                <a:latin typeface="+mn-lt"/>
                <a:ea typeface="+mn-ea"/>
                <a:cs typeface="+mn-cs"/>
              </a:rPr>
              <a:t>, where the catheter is inserted into the bladder through the abdomen wall, may prove a more convenient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method of permanent drainage. Your continence adviser should be able to advise you in detail about these procedures.</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DEB030A2-41B7-436F-B826-3889A93F0F94}" type="slidenum">
              <a:rPr lang="en-US" smtClean="0"/>
              <a:t>25</a:t>
            </a:fld>
            <a:endParaRPr lang="en-US"/>
          </a:p>
        </p:txBody>
      </p:sp>
    </p:spTree>
    <p:extLst>
      <p:ext uri="{BB962C8B-B14F-4D97-AF65-F5344CB8AC3E}">
        <p14:creationId xmlns:p14="http://schemas.microsoft.com/office/powerpoint/2010/main" val="218244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Helping yourself</a:t>
            </a:r>
            <a:br>
              <a:rPr lang="en-US" sz="1200" b="1"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Adopt a routine (as outlined above) to help avoid accidents.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Remember to follow all the tips and exercises your physiotherapist has given you – it takes time for the effects to show (and to be maintained).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Drink plenty of fluids during the day especially water. This will help to avoid infections of the bladder and also constipation. Try to have 6-8 glasses of fluid each day, and more if you have a catheter.</a:t>
            </a:r>
            <a:r>
              <a:rPr lang="en-US" dirty="0" smtClean="0"/>
              <a:t> </a:t>
            </a:r>
          </a:p>
          <a:p>
            <a:r>
              <a:rPr lang="en-US" dirty="0" smtClean="0"/>
              <a:t> </a:t>
            </a:r>
            <a:r>
              <a:rPr lang="en-US" sz="1200" b="0" i="0" kern="1200" dirty="0" smtClean="0">
                <a:solidFill>
                  <a:schemeClr val="tx1"/>
                </a:solidFill>
                <a:effectLst/>
                <a:latin typeface="+mn-lt"/>
                <a:ea typeface="+mn-ea"/>
                <a:cs typeface="+mn-cs"/>
              </a:rPr>
              <a:t>Cut down on drinks which caffeine such as tea, coffee and cola, and alcoholic drinks, as they can irritate the bladder.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Follow a balanced diet with plenty of fruits and vegetables. They contain valuable </a:t>
            </a:r>
            <a:r>
              <a:rPr lang="en-US" sz="1200" b="0" i="0" kern="1200" dirty="0" err="1" smtClean="0">
                <a:solidFill>
                  <a:schemeClr val="tx1"/>
                </a:solidFill>
                <a:effectLst/>
                <a:latin typeface="+mn-lt"/>
                <a:ea typeface="+mn-ea"/>
                <a:cs typeface="+mn-cs"/>
              </a:rPr>
              <a:t>fibre</a:t>
            </a:r>
            <a:r>
              <a:rPr lang="en-US" sz="1200" b="0" i="0" kern="1200" dirty="0" smtClean="0">
                <a:solidFill>
                  <a:schemeClr val="tx1"/>
                </a:solidFill>
                <a:effectLst/>
                <a:latin typeface="+mn-lt"/>
                <a:ea typeface="+mn-ea"/>
                <a:cs typeface="+mn-cs"/>
              </a:rPr>
              <a:t>, which helps bowel movements.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Keep as active as you can. This will help stimulate the bowel to move regularly.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Try to use the toilet as soon as you need to, and empty your bladder fully. This can also help to avoid infections.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Wear clothes that are easier to unfasten, for example with Velcro or elasticated waistbands instead of buttons or fiddly fasteners.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Take care of your skin by using mild soap or </a:t>
            </a:r>
            <a:r>
              <a:rPr lang="en-US" sz="1200" b="0" i="0" kern="1200" dirty="0" err="1" smtClean="0">
                <a:solidFill>
                  <a:schemeClr val="tx1"/>
                </a:solidFill>
                <a:effectLst/>
                <a:latin typeface="+mn-lt"/>
                <a:ea typeface="+mn-ea"/>
                <a:cs typeface="+mn-cs"/>
              </a:rPr>
              <a:t>specialised</a:t>
            </a:r>
            <a:r>
              <a:rPr lang="en-US" sz="1200" b="0" i="0" kern="1200" dirty="0" smtClean="0">
                <a:solidFill>
                  <a:schemeClr val="tx1"/>
                </a:solidFill>
                <a:effectLst/>
                <a:latin typeface="+mn-lt"/>
                <a:ea typeface="+mn-ea"/>
                <a:cs typeface="+mn-cs"/>
              </a:rPr>
              <a:t> products and take care to cleanse and dry thoroughly.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Dispose of incontinence materials safely. Ensure that disposal bags are secure and leak-proof and use a bin with a lid.</a:t>
            </a:r>
            <a:r>
              <a:rPr lang="en-US" dirty="0" smtClean="0"/>
              <a:t>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EB030A2-41B7-436F-B826-3889A93F0F94}" type="slidenum">
              <a:rPr lang="en-US" smtClean="0"/>
              <a:t>26</a:t>
            </a:fld>
            <a:endParaRPr lang="en-US"/>
          </a:p>
        </p:txBody>
      </p:sp>
    </p:spTree>
    <p:extLst>
      <p:ext uri="{BB962C8B-B14F-4D97-AF65-F5344CB8AC3E}">
        <p14:creationId xmlns:p14="http://schemas.microsoft.com/office/powerpoint/2010/main" val="308012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5B4A28-2AF3-48A6-A31A-162250BC878D}"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49DA-18BB-4E60-AB8A-D36132DEC24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53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5B4A28-2AF3-48A6-A31A-162250BC878D}"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49DA-18BB-4E60-AB8A-D36132DEC24F}" type="slidenum">
              <a:rPr lang="en-US" smtClean="0"/>
              <a:t>‹#›</a:t>
            </a:fld>
            <a:endParaRPr lang="en-US"/>
          </a:p>
        </p:txBody>
      </p:sp>
    </p:spTree>
    <p:extLst>
      <p:ext uri="{BB962C8B-B14F-4D97-AF65-F5344CB8AC3E}">
        <p14:creationId xmlns:p14="http://schemas.microsoft.com/office/powerpoint/2010/main" val="246636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5B4A28-2AF3-48A6-A31A-162250BC878D}"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49DA-18BB-4E60-AB8A-D36132DEC24F}" type="slidenum">
              <a:rPr lang="en-US" smtClean="0"/>
              <a:t>‹#›</a:t>
            </a:fld>
            <a:endParaRPr lang="en-US"/>
          </a:p>
        </p:txBody>
      </p:sp>
    </p:spTree>
    <p:extLst>
      <p:ext uri="{BB962C8B-B14F-4D97-AF65-F5344CB8AC3E}">
        <p14:creationId xmlns:p14="http://schemas.microsoft.com/office/powerpoint/2010/main" val="145796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5B4A28-2AF3-48A6-A31A-162250BC878D}"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49DA-18BB-4E60-AB8A-D36132DEC24F}" type="slidenum">
              <a:rPr lang="en-US" smtClean="0"/>
              <a:t>‹#›</a:t>
            </a:fld>
            <a:endParaRPr lang="en-US"/>
          </a:p>
        </p:txBody>
      </p:sp>
    </p:spTree>
    <p:extLst>
      <p:ext uri="{BB962C8B-B14F-4D97-AF65-F5344CB8AC3E}">
        <p14:creationId xmlns:p14="http://schemas.microsoft.com/office/powerpoint/2010/main" val="64122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5B4A28-2AF3-48A6-A31A-162250BC878D}"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49DA-18BB-4E60-AB8A-D36132DEC24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21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5B4A28-2AF3-48A6-A31A-162250BC878D}"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649DA-18BB-4E60-AB8A-D36132DEC24F}" type="slidenum">
              <a:rPr lang="en-US" smtClean="0"/>
              <a:t>‹#›</a:t>
            </a:fld>
            <a:endParaRPr lang="en-US"/>
          </a:p>
        </p:txBody>
      </p:sp>
    </p:spTree>
    <p:extLst>
      <p:ext uri="{BB962C8B-B14F-4D97-AF65-F5344CB8AC3E}">
        <p14:creationId xmlns:p14="http://schemas.microsoft.com/office/powerpoint/2010/main" val="221961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5B4A28-2AF3-48A6-A31A-162250BC878D}" type="datetimeFigureOut">
              <a:rPr lang="en-US" smtClean="0"/>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E649DA-18BB-4E60-AB8A-D36132DEC24F}" type="slidenum">
              <a:rPr lang="en-US" smtClean="0"/>
              <a:t>‹#›</a:t>
            </a:fld>
            <a:endParaRPr lang="en-US"/>
          </a:p>
        </p:txBody>
      </p:sp>
    </p:spTree>
    <p:extLst>
      <p:ext uri="{BB962C8B-B14F-4D97-AF65-F5344CB8AC3E}">
        <p14:creationId xmlns:p14="http://schemas.microsoft.com/office/powerpoint/2010/main" val="210563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5B4A28-2AF3-48A6-A31A-162250BC878D}" type="datetimeFigureOut">
              <a:rPr lang="en-US" smtClean="0"/>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649DA-18BB-4E60-AB8A-D36132DEC24F}" type="slidenum">
              <a:rPr lang="en-US" smtClean="0"/>
              <a:t>‹#›</a:t>
            </a:fld>
            <a:endParaRPr lang="en-US"/>
          </a:p>
        </p:txBody>
      </p:sp>
    </p:spTree>
    <p:extLst>
      <p:ext uri="{BB962C8B-B14F-4D97-AF65-F5344CB8AC3E}">
        <p14:creationId xmlns:p14="http://schemas.microsoft.com/office/powerpoint/2010/main" val="255279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5B4A28-2AF3-48A6-A31A-162250BC878D}" type="datetimeFigureOut">
              <a:rPr lang="en-US" smtClean="0"/>
              <a:t>5/17/2021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DE649DA-18BB-4E60-AB8A-D36132DEC24F}" type="slidenum">
              <a:rPr lang="en-US" smtClean="0"/>
              <a:t>‹#›</a:t>
            </a:fld>
            <a:endParaRPr lang="en-US"/>
          </a:p>
        </p:txBody>
      </p:sp>
    </p:spTree>
    <p:extLst>
      <p:ext uri="{BB962C8B-B14F-4D97-AF65-F5344CB8AC3E}">
        <p14:creationId xmlns:p14="http://schemas.microsoft.com/office/powerpoint/2010/main" val="82061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5B4A28-2AF3-48A6-A31A-162250BC878D}" type="datetimeFigureOut">
              <a:rPr lang="en-US" smtClean="0"/>
              <a:t>5/17/2021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E649DA-18BB-4E60-AB8A-D36132DEC24F}" type="slidenum">
              <a:rPr lang="en-US" smtClean="0"/>
              <a:t>‹#›</a:t>
            </a:fld>
            <a:endParaRPr lang="en-US"/>
          </a:p>
        </p:txBody>
      </p:sp>
    </p:spTree>
    <p:extLst>
      <p:ext uri="{BB962C8B-B14F-4D97-AF65-F5344CB8AC3E}">
        <p14:creationId xmlns:p14="http://schemas.microsoft.com/office/powerpoint/2010/main" val="350730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B4A28-2AF3-48A6-A31A-162250BC878D}"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649DA-18BB-4E60-AB8A-D36132DEC24F}" type="slidenum">
              <a:rPr lang="en-US" smtClean="0"/>
              <a:t>‹#›</a:t>
            </a:fld>
            <a:endParaRPr lang="en-US"/>
          </a:p>
        </p:txBody>
      </p:sp>
    </p:spTree>
    <p:extLst>
      <p:ext uri="{BB962C8B-B14F-4D97-AF65-F5344CB8AC3E}">
        <p14:creationId xmlns:p14="http://schemas.microsoft.com/office/powerpoint/2010/main" val="257205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E5B4A28-2AF3-48A6-A31A-162250BC878D}" type="datetimeFigureOut">
              <a:rPr lang="en-US" smtClean="0"/>
              <a:t>5/17/2021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E649DA-18BB-4E60-AB8A-D36132DEC24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104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b="1" dirty="0" smtClean="0">
                <a:solidFill>
                  <a:schemeClr val="accent2">
                    <a:lumMod val="75000"/>
                  </a:schemeClr>
                </a:solidFill>
              </a:rPr>
              <a:t>مشکلات اسفنکتری روده و مثانه بعد از سکته مغزی </a:t>
            </a:r>
            <a:endParaRPr lang="en-US" b="1" dirty="0">
              <a:solidFill>
                <a:schemeClr val="accent2">
                  <a:lumMod val="75000"/>
                </a:schemeClr>
              </a:solidFill>
            </a:endParaRPr>
          </a:p>
        </p:txBody>
      </p:sp>
      <p:sp>
        <p:nvSpPr>
          <p:cNvPr id="3" name="Subtitle 2"/>
          <p:cNvSpPr>
            <a:spLocks noGrp="1"/>
          </p:cNvSpPr>
          <p:nvPr>
            <p:ph type="subTitle" idx="1"/>
          </p:nvPr>
        </p:nvSpPr>
        <p:spPr>
          <a:xfrm>
            <a:off x="914209" y="4565978"/>
            <a:ext cx="10424542" cy="1143000"/>
          </a:xfrm>
        </p:spPr>
        <p:txBody>
          <a:bodyPr>
            <a:noAutofit/>
          </a:bodyPr>
          <a:lstStyle/>
          <a:p>
            <a:pPr algn="ctr">
              <a:lnSpc>
                <a:spcPct val="100000"/>
              </a:lnSpc>
            </a:pPr>
            <a:r>
              <a:rPr lang="fa-IR" b="1" dirty="0" smtClean="0"/>
              <a:t>دکتر مهدی فرهودی</a:t>
            </a:r>
          </a:p>
          <a:p>
            <a:pPr algn="ctr">
              <a:lnSpc>
                <a:spcPct val="100000"/>
              </a:lnSpc>
            </a:pPr>
            <a:r>
              <a:rPr lang="fa-IR" b="1" dirty="0" smtClean="0"/>
              <a:t>استاد نورولوژی</a:t>
            </a:r>
          </a:p>
          <a:p>
            <a:pPr algn="ctr">
              <a:lnSpc>
                <a:spcPct val="100000"/>
              </a:lnSpc>
            </a:pPr>
            <a:r>
              <a:rPr lang="fa-IR" b="1" dirty="0" smtClean="0"/>
              <a:t>فلوشیپ سکته مغزی</a:t>
            </a:r>
            <a:endParaRPr lang="en-US" b="1" dirty="0"/>
          </a:p>
        </p:txBody>
      </p:sp>
      <p:pic>
        <p:nvPicPr>
          <p:cNvPr id="2050" name="Picture 2" descr="مشخصات، قیمت و خرید تابلو معرق هُم آدیس سری عقیق طرح خوشنویسی «بنام خداوند  جان و خرد» کد TA512 | دیجی‌کالا"/>
          <p:cNvPicPr>
            <a:picLocks noChangeAspect="1" noChangeArrowheads="1"/>
          </p:cNvPicPr>
          <p:nvPr/>
        </p:nvPicPr>
        <p:blipFill rotWithShape="1">
          <a:blip r:embed="rId2">
            <a:extLst>
              <a:ext uri="{28A0092B-C50C-407E-A947-70E740481C1C}">
                <a14:useLocalDpi xmlns:a14="http://schemas.microsoft.com/office/drawing/2010/main" val="0"/>
              </a:ext>
            </a:extLst>
          </a:blip>
          <a:srcRect l="9974" t="19626" r="10113" b="21261"/>
          <a:stretch/>
        </p:blipFill>
        <p:spPr bwMode="auto">
          <a:xfrm>
            <a:off x="3799489" y="115513"/>
            <a:ext cx="4430110" cy="179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13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7518" y="199371"/>
            <a:ext cx="7892053" cy="6130434"/>
          </a:xfrm>
          <a:prstGeom prst="rect">
            <a:avLst/>
          </a:prstGeom>
        </p:spPr>
      </p:pic>
    </p:spTree>
    <p:extLst>
      <p:ext uri="{BB962C8B-B14F-4D97-AF65-F5344CB8AC3E}">
        <p14:creationId xmlns:p14="http://schemas.microsoft.com/office/powerpoint/2010/main" val="1877188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457106" y="711146"/>
            <a:ext cx="10090118" cy="5059034"/>
          </a:xfrm>
          <a:prstGeom prst="rect">
            <a:avLst/>
          </a:prstGeom>
        </p:spPr>
      </p:pic>
    </p:spTree>
    <p:extLst>
      <p:ext uri="{BB962C8B-B14F-4D97-AF65-F5344CB8AC3E}">
        <p14:creationId xmlns:p14="http://schemas.microsoft.com/office/powerpoint/2010/main" val="3473555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8662" y="752475"/>
            <a:ext cx="10734675" cy="5353050"/>
          </a:xfrm>
          <a:prstGeom prst="rect">
            <a:avLst/>
          </a:prstGeom>
        </p:spPr>
      </p:pic>
    </p:spTree>
    <p:extLst>
      <p:ext uri="{BB962C8B-B14F-4D97-AF65-F5344CB8AC3E}">
        <p14:creationId xmlns:p14="http://schemas.microsoft.com/office/powerpoint/2010/main" val="475843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466" y="223543"/>
            <a:ext cx="10058400" cy="1069231"/>
          </a:xfrm>
        </p:spPr>
        <p:txBody>
          <a:bodyPr>
            <a:normAutofit/>
          </a:bodyPr>
          <a:lstStyle/>
          <a:p>
            <a:pPr algn="ctr"/>
            <a:r>
              <a:rPr lang="en-US" b="1" dirty="0">
                <a:solidFill>
                  <a:schemeClr val="accent2">
                    <a:lumMod val="75000"/>
                  </a:schemeClr>
                </a:solidFill>
              </a:rPr>
              <a:t>Facts of Incontinence &amp; Stroke</a:t>
            </a:r>
            <a:endParaRPr lang="en-US" b="1" dirty="0">
              <a:solidFill>
                <a:schemeClr val="accent2">
                  <a:lumMod val="75000"/>
                </a:schemeClr>
              </a:solidFill>
            </a:endParaRPr>
          </a:p>
        </p:txBody>
      </p:sp>
      <p:sp>
        <p:nvSpPr>
          <p:cNvPr id="3" name="Content Placeholder 2"/>
          <p:cNvSpPr>
            <a:spLocks noGrp="1"/>
          </p:cNvSpPr>
          <p:nvPr>
            <p:ph idx="1"/>
          </p:nvPr>
        </p:nvSpPr>
        <p:spPr>
          <a:xfrm>
            <a:off x="164242" y="1719609"/>
            <a:ext cx="11864848" cy="4681191"/>
          </a:xfrm>
        </p:spPr>
        <p:txBody>
          <a:bodyPr>
            <a:noAutofit/>
          </a:bodyPr>
          <a:lstStyle/>
          <a:p>
            <a:pPr>
              <a:buFont typeface="Wingdings" panose="05000000000000000000" pitchFamily="2" charset="2"/>
              <a:buChar char="Ø"/>
            </a:pPr>
            <a:r>
              <a:rPr lang="en-US" sz="2800" dirty="0"/>
              <a:t>About </a:t>
            </a:r>
            <a:r>
              <a:rPr lang="en-US" sz="2800" b="1" u="sng" dirty="0"/>
              <a:t>half</a:t>
            </a:r>
            <a:r>
              <a:rPr lang="en-US" sz="2800" dirty="0"/>
              <a:t> of people admitted to </a:t>
            </a:r>
            <a:r>
              <a:rPr lang="en-US" sz="2800" dirty="0" smtClean="0"/>
              <a:t>hospital with </a:t>
            </a:r>
            <a:r>
              <a:rPr lang="en-US" sz="2800" dirty="0"/>
              <a:t>a stroke will have lost control of </a:t>
            </a:r>
            <a:r>
              <a:rPr lang="en-US" sz="2800" dirty="0" smtClean="0"/>
              <a:t>their bladder</a:t>
            </a:r>
            <a:r>
              <a:rPr lang="en-US" sz="2800" dirty="0"/>
              <a:t>, and a </a:t>
            </a:r>
            <a:r>
              <a:rPr lang="en-US" sz="2800" b="1" u="sng" dirty="0"/>
              <a:t>third</a:t>
            </a:r>
            <a:r>
              <a:rPr lang="en-US" sz="2800" dirty="0"/>
              <a:t> will experience loss </a:t>
            </a:r>
            <a:r>
              <a:rPr lang="en-US" sz="2800" dirty="0" smtClean="0"/>
              <a:t>of bowel </a:t>
            </a:r>
            <a:r>
              <a:rPr lang="en-US" sz="2800" dirty="0"/>
              <a:t>control. </a:t>
            </a:r>
            <a:endParaRPr lang="en-US" sz="2800" dirty="0" smtClean="0"/>
          </a:p>
          <a:p>
            <a:pPr>
              <a:buFont typeface="Wingdings" panose="05000000000000000000" pitchFamily="2" charset="2"/>
              <a:buChar char="Ø"/>
            </a:pPr>
            <a:r>
              <a:rPr lang="en-US" sz="2800" dirty="0"/>
              <a:t> </a:t>
            </a:r>
            <a:r>
              <a:rPr lang="en-US" sz="2800" dirty="0" smtClean="0"/>
              <a:t>It </a:t>
            </a:r>
            <a:r>
              <a:rPr lang="en-US" sz="2800" dirty="0"/>
              <a:t>is quite normal for incontinence to </a:t>
            </a:r>
            <a:r>
              <a:rPr lang="en-US" sz="2800" dirty="0" smtClean="0"/>
              <a:t>be a </a:t>
            </a:r>
            <a:r>
              <a:rPr lang="en-US" sz="2800" b="1" u="sng" dirty="0"/>
              <a:t>source of concern </a:t>
            </a:r>
            <a:r>
              <a:rPr lang="en-US" sz="2800" dirty="0"/>
              <a:t>after a stroke. </a:t>
            </a:r>
            <a:endParaRPr lang="en-US" sz="2800" dirty="0" smtClean="0"/>
          </a:p>
          <a:p>
            <a:pPr>
              <a:buFont typeface="Wingdings" panose="05000000000000000000" pitchFamily="2" charset="2"/>
              <a:buChar char="Ø"/>
            </a:pPr>
            <a:r>
              <a:rPr lang="en-US" sz="2800" dirty="0" smtClean="0"/>
              <a:t>For many </a:t>
            </a:r>
            <a:r>
              <a:rPr lang="en-US" sz="2800" dirty="0"/>
              <a:t>people loss of toilet control is a </a:t>
            </a:r>
            <a:r>
              <a:rPr lang="en-US" sz="2800" dirty="0" smtClean="0"/>
              <a:t>very sensitive </a:t>
            </a:r>
            <a:r>
              <a:rPr lang="en-US" sz="2800" dirty="0"/>
              <a:t>and personal issue and </a:t>
            </a:r>
            <a:r>
              <a:rPr lang="en-US" sz="2800" dirty="0" smtClean="0"/>
              <a:t>some people </a:t>
            </a:r>
            <a:r>
              <a:rPr lang="en-US" sz="2800" dirty="0"/>
              <a:t>may feel like they have </a:t>
            </a:r>
            <a:r>
              <a:rPr lang="en-US" sz="2800" b="1" u="sng" dirty="0"/>
              <a:t>lost </a:t>
            </a:r>
            <a:r>
              <a:rPr lang="en-US" sz="2800" b="1" u="sng" dirty="0" smtClean="0"/>
              <a:t>their dignity</a:t>
            </a:r>
            <a:r>
              <a:rPr lang="en-US" sz="2800" dirty="0"/>
              <a:t>.</a:t>
            </a:r>
            <a:r>
              <a:rPr lang="en-US" sz="2800" dirty="0" smtClean="0"/>
              <a:t> </a:t>
            </a:r>
          </a:p>
          <a:p>
            <a:pPr>
              <a:buFont typeface="Wingdings" panose="05000000000000000000" pitchFamily="2" charset="2"/>
              <a:buChar char="Ø"/>
            </a:pPr>
            <a:r>
              <a:rPr lang="en-US" sz="2800" dirty="0"/>
              <a:t>However, there is a lot that can be done </a:t>
            </a:r>
            <a:r>
              <a:rPr lang="en-US" sz="2800" dirty="0" smtClean="0"/>
              <a:t>to  help</a:t>
            </a:r>
            <a:r>
              <a:rPr lang="en-US" sz="2800" dirty="0"/>
              <a:t>, and </a:t>
            </a:r>
            <a:r>
              <a:rPr lang="en-US" sz="2800" b="1" u="sng" dirty="0">
                <a:solidFill>
                  <a:srgbClr val="00B050"/>
                </a:solidFill>
              </a:rPr>
              <a:t>just 15 per cent </a:t>
            </a:r>
            <a:r>
              <a:rPr lang="en-US" sz="2800" dirty="0"/>
              <a:t>of stroke </a:t>
            </a:r>
            <a:r>
              <a:rPr lang="en-US" sz="2800" dirty="0" smtClean="0"/>
              <a:t>survivors will </a:t>
            </a:r>
            <a:r>
              <a:rPr lang="en-US" sz="2800" dirty="0"/>
              <a:t>continue to have continence problems </a:t>
            </a:r>
            <a:r>
              <a:rPr lang="en-US" sz="2800" dirty="0" smtClean="0"/>
              <a:t>a year </a:t>
            </a:r>
            <a:r>
              <a:rPr lang="en-US" sz="2800" dirty="0"/>
              <a:t>after their stroke. </a:t>
            </a:r>
            <a:endParaRPr lang="en-US" sz="2800" dirty="0" smtClean="0"/>
          </a:p>
          <a:p>
            <a:pPr>
              <a:buFont typeface="Wingdings" panose="05000000000000000000" pitchFamily="2" charset="2"/>
              <a:buChar char="Ø"/>
            </a:pPr>
            <a:r>
              <a:rPr lang="en-US" sz="2800" dirty="0" smtClean="0"/>
              <a:t>It </a:t>
            </a:r>
            <a:r>
              <a:rPr lang="en-US" sz="2800" dirty="0"/>
              <a:t>is generally </a:t>
            </a:r>
            <a:r>
              <a:rPr lang="en-US" sz="2800" b="1" u="sng" dirty="0" smtClean="0"/>
              <a:t>easier to </a:t>
            </a:r>
            <a:r>
              <a:rPr lang="en-US" sz="2800" b="1" u="sng" dirty="0"/>
              <a:t>regain bowel </a:t>
            </a:r>
            <a:r>
              <a:rPr lang="en-US" sz="2800" dirty="0"/>
              <a:t>control than bladder control</a:t>
            </a:r>
            <a:r>
              <a:rPr lang="en-US" sz="2800" dirty="0" smtClean="0"/>
              <a:t>.</a:t>
            </a:r>
          </a:p>
          <a:p>
            <a:pPr lvl="1">
              <a:buFont typeface="Wingdings" panose="05000000000000000000" pitchFamily="2" charset="2"/>
              <a:buChar char="Ø"/>
            </a:pPr>
            <a:r>
              <a:rPr lang="en-US" sz="2600" dirty="0"/>
              <a:t> </a:t>
            </a:r>
            <a:r>
              <a:rPr lang="en-US" sz="2600" dirty="0" smtClean="0"/>
              <a:t>Regaining </a:t>
            </a:r>
            <a:r>
              <a:rPr lang="en-US" sz="2600" dirty="0"/>
              <a:t>control can improve both </a:t>
            </a:r>
            <a:r>
              <a:rPr lang="en-US" sz="2600" dirty="0" smtClean="0"/>
              <a:t>the </a:t>
            </a:r>
            <a:r>
              <a:rPr lang="en-US" sz="2600" b="1" dirty="0" smtClean="0">
                <a:solidFill>
                  <a:srgbClr val="00B050"/>
                </a:solidFill>
              </a:rPr>
              <a:t>morale</a:t>
            </a:r>
            <a:r>
              <a:rPr lang="en-US" sz="2600" dirty="0" smtClean="0"/>
              <a:t> </a:t>
            </a:r>
            <a:r>
              <a:rPr lang="en-US" sz="2600" dirty="0"/>
              <a:t>and overall </a:t>
            </a:r>
            <a:r>
              <a:rPr lang="en-US" sz="2600" b="1" dirty="0">
                <a:solidFill>
                  <a:srgbClr val="00B050"/>
                </a:solidFill>
              </a:rPr>
              <a:t>recovery</a:t>
            </a:r>
            <a:r>
              <a:rPr lang="en-US" sz="2600" dirty="0"/>
              <a:t>.</a:t>
            </a:r>
            <a:r>
              <a:rPr lang="en-US" sz="2600" dirty="0" smtClean="0"/>
              <a:t> </a:t>
            </a:r>
            <a:br>
              <a:rPr lang="en-US" sz="2600" dirty="0" smtClean="0"/>
            </a:br>
            <a:endParaRPr lang="en-US" sz="2600" dirty="0"/>
          </a:p>
        </p:txBody>
      </p:sp>
    </p:spTree>
    <p:extLst>
      <p:ext uri="{BB962C8B-B14F-4D97-AF65-F5344CB8AC3E}">
        <p14:creationId xmlns:p14="http://schemas.microsoft.com/office/powerpoint/2010/main" val="2245988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57200"/>
            <a:ext cx="10058400" cy="917553"/>
          </a:xfrm>
        </p:spPr>
        <p:txBody>
          <a:bodyPr>
            <a:normAutofit/>
          </a:bodyPr>
          <a:lstStyle/>
          <a:p>
            <a:r>
              <a:rPr lang="en-US" b="1" dirty="0">
                <a:solidFill>
                  <a:schemeClr val="accent2">
                    <a:lumMod val="75000"/>
                  </a:schemeClr>
                </a:solidFill>
              </a:rPr>
              <a:t>Why do continence </a:t>
            </a:r>
            <a:r>
              <a:rPr lang="en-US" b="1" dirty="0" smtClean="0">
                <a:solidFill>
                  <a:schemeClr val="accent2">
                    <a:lumMod val="75000"/>
                  </a:schemeClr>
                </a:solidFill>
              </a:rPr>
              <a:t>problems develop</a:t>
            </a:r>
            <a:r>
              <a:rPr lang="en-US" b="1" dirty="0">
                <a:solidFill>
                  <a:schemeClr val="accent2">
                    <a:lumMod val="75000"/>
                  </a:schemeClr>
                </a:solidFill>
              </a:rPr>
              <a:t>?</a:t>
            </a:r>
            <a:r>
              <a:rPr lang="en-US" dirty="0" smtClean="0">
                <a:solidFill>
                  <a:schemeClr val="accent2">
                    <a:lumMod val="75000"/>
                  </a:schemeClr>
                </a:solidFill>
              </a:rPr>
              <a:t> </a:t>
            </a:r>
            <a:endParaRPr lang="en-US" dirty="0">
              <a:solidFill>
                <a:schemeClr val="accent2">
                  <a:lumMod val="75000"/>
                </a:schemeClr>
              </a:solidFill>
            </a:endParaRPr>
          </a:p>
        </p:txBody>
      </p:sp>
      <p:sp>
        <p:nvSpPr>
          <p:cNvPr id="3" name="Content Placeholder 2"/>
          <p:cNvSpPr>
            <a:spLocks noGrp="1"/>
          </p:cNvSpPr>
          <p:nvPr>
            <p:ph idx="1"/>
          </p:nvPr>
        </p:nvSpPr>
        <p:spPr>
          <a:xfrm>
            <a:off x="1097280" y="1845733"/>
            <a:ext cx="10058400" cy="4318583"/>
          </a:xfrm>
        </p:spPr>
        <p:txBody>
          <a:bodyPr>
            <a:noAutofit/>
          </a:bodyPr>
          <a:lstStyle/>
          <a:p>
            <a:pPr>
              <a:buFont typeface="Courier New" panose="02070309020205020404" pitchFamily="49" charset="0"/>
              <a:buChar char="o"/>
            </a:pPr>
            <a:r>
              <a:rPr lang="en-US" sz="2800" dirty="0" smtClean="0"/>
              <a:t>Not fully </a:t>
            </a:r>
            <a:r>
              <a:rPr lang="en-US" sz="2800" b="1" dirty="0" smtClean="0"/>
              <a:t>conscious </a:t>
            </a:r>
          </a:p>
          <a:p>
            <a:pPr>
              <a:buFont typeface="Courier New" panose="02070309020205020404" pitchFamily="49" charset="0"/>
              <a:buChar char="o"/>
            </a:pPr>
            <a:r>
              <a:rPr lang="en-US" sz="2800" dirty="0" smtClean="0"/>
              <a:t>Difficulty </a:t>
            </a:r>
            <a:r>
              <a:rPr lang="en-US" sz="2800" b="1" dirty="0" smtClean="0"/>
              <a:t>walking </a:t>
            </a:r>
          </a:p>
          <a:p>
            <a:pPr>
              <a:buFont typeface="Courier New" panose="02070309020205020404" pitchFamily="49" charset="0"/>
              <a:buChar char="o"/>
            </a:pPr>
            <a:r>
              <a:rPr lang="en-US" sz="2800" b="1" dirty="0" smtClean="0"/>
              <a:t>Communication</a:t>
            </a:r>
            <a:r>
              <a:rPr lang="en-US" sz="2800" dirty="0" smtClean="0"/>
              <a:t> difficulties </a:t>
            </a:r>
          </a:p>
          <a:p>
            <a:pPr>
              <a:buFont typeface="Courier New" panose="02070309020205020404" pitchFamily="49" charset="0"/>
              <a:buChar char="o"/>
            </a:pPr>
            <a:r>
              <a:rPr lang="en-US" sz="2800" dirty="0" smtClean="0"/>
              <a:t>Being </a:t>
            </a:r>
            <a:r>
              <a:rPr lang="en-US" sz="2800" b="1" dirty="0" smtClean="0"/>
              <a:t>less mobile</a:t>
            </a:r>
            <a:r>
              <a:rPr lang="en-US" sz="2800" dirty="0" smtClean="0"/>
              <a:t>: more prone to constipation </a:t>
            </a:r>
          </a:p>
          <a:p>
            <a:pPr>
              <a:buFont typeface="Courier New" panose="02070309020205020404" pitchFamily="49" charset="0"/>
              <a:buChar char="o"/>
            </a:pPr>
            <a:r>
              <a:rPr lang="en-US" sz="2800" dirty="0" smtClean="0"/>
              <a:t>Some </a:t>
            </a:r>
            <a:r>
              <a:rPr lang="en-US" sz="2800" b="1" dirty="0" smtClean="0"/>
              <a:t>medicines</a:t>
            </a:r>
            <a:r>
              <a:rPr lang="en-US" sz="2800" dirty="0" smtClean="0"/>
              <a:t>, including ones commonly prescribed after a stroke, may affect bladder or bowel control. </a:t>
            </a:r>
          </a:p>
          <a:p>
            <a:pPr>
              <a:buFont typeface="Courier New" panose="02070309020205020404" pitchFamily="49" charset="0"/>
              <a:buChar char="o"/>
            </a:pPr>
            <a:r>
              <a:rPr lang="en-US" sz="2800" dirty="0" smtClean="0"/>
              <a:t>Bladder </a:t>
            </a:r>
            <a:r>
              <a:rPr lang="en-US" sz="2800" b="1" dirty="0" smtClean="0"/>
              <a:t>infections </a:t>
            </a:r>
          </a:p>
          <a:p>
            <a:pPr>
              <a:buFont typeface="Courier New" panose="02070309020205020404" pitchFamily="49" charset="0"/>
              <a:buChar char="o"/>
            </a:pPr>
            <a:r>
              <a:rPr lang="en-US" sz="2800" dirty="0" smtClean="0"/>
              <a:t>Aggravation of </a:t>
            </a:r>
            <a:r>
              <a:rPr lang="en-US" sz="2800" b="1" dirty="0" smtClean="0"/>
              <a:t>past</a:t>
            </a:r>
            <a:r>
              <a:rPr lang="en-US" sz="2800" dirty="0" smtClean="0"/>
              <a:t> continence problems</a:t>
            </a:r>
          </a:p>
        </p:txBody>
      </p:sp>
    </p:spTree>
    <p:extLst>
      <p:ext uri="{BB962C8B-B14F-4D97-AF65-F5344CB8AC3E}">
        <p14:creationId xmlns:p14="http://schemas.microsoft.com/office/powerpoint/2010/main" val="460451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0359"/>
            <a:ext cx="12029090" cy="1450757"/>
          </a:xfrm>
        </p:spPr>
        <p:txBody>
          <a:bodyPr>
            <a:normAutofit/>
          </a:bodyPr>
          <a:lstStyle/>
          <a:p>
            <a:pPr algn="ctr"/>
            <a:r>
              <a:rPr lang="en-US" b="1" dirty="0">
                <a:solidFill>
                  <a:schemeClr val="accent2">
                    <a:lumMod val="75000"/>
                  </a:schemeClr>
                </a:solidFill>
              </a:rPr>
              <a:t>Which continence problems </a:t>
            </a:r>
            <a:r>
              <a:rPr lang="en-US" b="1" dirty="0" smtClean="0">
                <a:solidFill>
                  <a:schemeClr val="accent2">
                    <a:lumMod val="75000"/>
                  </a:schemeClr>
                </a:solidFill>
              </a:rPr>
              <a:t>can occur </a:t>
            </a:r>
            <a:r>
              <a:rPr lang="en-US" b="1" dirty="0">
                <a:solidFill>
                  <a:schemeClr val="accent2">
                    <a:lumMod val="75000"/>
                  </a:schemeClr>
                </a:solidFill>
              </a:rPr>
              <a:t>after stroke?</a:t>
            </a:r>
            <a:r>
              <a:rPr lang="en-US" b="1" dirty="0" smtClean="0">
                <a:solidFill>
                  <a:schemeClr val="accent2">
                    <a:lumMod val="75000"/>
                  </a:schemeClr>
                </a:solidFill>
              </a:rPr>
              <a:t> Urine problems:</a:t>
            </a:r>
            <a:endParaRPr lang="en-US" b="1" dirty="0">
              <a:solidFill>
                <a:schemeClr val="accent2">
                  <a:lumMod val="75000"/>
                </a:schemeClr>
              </a:solidFill>
            </a:endParaRPr>
          </a:p>
        </p:txBody>
      </p:sp>
      <p:sp>
        <p:nvSpPr>
          <p:cNvPr id="3" name="Content Placeholder 2"/>
          <p:cNvSpPr>
            <a:spLocks noGrp="1"/>
          </p:cNvSpPr>
          <p:nvPr>
            <p:ph idx="1"/>
          </p:nvPr>
        </p:nvSpPr>
        <p:spPr>
          <a:xfrm>
            <a:off x="126124" y="1737360"/>
            <a:ext cx="11776841" cy="4523536"/>
          </a:xfrm>
        </p:spPr>
        <p:txBody>
          <a:bodyPr>
            <a:noAutofit/>
          </a:bodyPr>
          <a:lstStyle/>
          <a:p>
            <a:pPr>
              <a:buFont typeface="Wingdings" panose="05000000000000000000" pitchFamily="2" charset="2"/>
              <a:buChar char="Ø"/>
            </a:pPr>
            <a:r>
              <a:rPr lang="en-US" sz="2400" b="1" dirty="0" smtClean="0"/>
              <a:t>Frequency </a:t>
            </a:r>
          </a:p>
          <a:p>
            <a:pPr>
              <a:buFont typeface="Wingdings" panose="05000000000000000000" pitchFamily="2" charset="2"/>
              <a:buChar char="Ø"/>
            </a:pPr>
            <a:r>
              <a:rPr lang="en-US" sz="2400" dirty="0" smtClean="0"/>
              <a:t> </a:t>
            </a:r>
            <a:r>
              <a:rPr lang="en-US" sz="2400" b="1" dirty="0" smtClean="0"/>
              <a:t>Urgency</a:t>
            </a:r>
            <a:r>
              <a:rPr lang="en-US" sz="2400" dirty="0" smtClean="0"/>
              <a:t> – feeling a sudden, urgent and uncontrollable need to pass urine. This is due to bladder contractions. </a:t>
            </a:r>
          </a:p>
          <a:p>
            <a:pPr>
              <a:buFont typeface="Wingdings" panose="05000000000000000000" pitchFamily="2" charset="2"/>
              <a:buChar char="Ø"/>
            </a:pPr>
            <a:r>
              <a:rPr lang="en-US" sz="2400" b="1" dirty="0" smtClean="0"/>
              <a:t>Nocturnal incontinence </a:t>
            </a:r>
          </a:p>
          <a:p>
            <a:pPr>
              <a:buFont typeface="Wingdings" panose="05000000000000000000" pitchFamily="2" charset="2"/>
              <a:buChar char="Ø"/>
            </a:pPr>
            <a:r>
              <a:rPr lang="en-US" sz="2400" b="1" dirty="0" smtClean="0"/>
              <a:t>Functional incontinence </a:t>
            </a:r>
            <a:r>
              <a:rPr lang="en-US" sz="2400" dirty="0" smtClean="0"/>
              <a:t>– caused when the physical effects of a stroke impede mobility or make it difficult to unfasten clothes in time to use the toilet.</a:t>
            </a:r>
          </a:p>
          <a:p>
            <a:pPr>
              <a:buFont typeface="Wingdings" panose="05000000000000000000" pitchFamily="2" charset="2"/>
              <a:buChar char="Ø"/>
            </a:pPr>
            <a:r>
              <a:rPr lang="en-US" sz="2400" b="1" dirty="0" smtClean="0"/>
              <a:t>Stress incontinence </a:t>
            </a:r>
            <a:r>
              <a:rPr lang="en-US" sz="2400" dirty="0" smtClean="0"/>
              <a:t>– small amounts of urinary leakage on coughing, sneezing or laughing. </a:t>
            </a:r>
          </a:p>
          <a:p>
            <a:pPr>
              <a:buFont typeface="Wingdings" panose="05000000000000000000" pitchFamily="2" charset="2"/>
              <a:buChar char="Ø"/>
            </a:pPr>
            <a:r>
              <a:rPr lang="en-US" sz="2400" b="1" dirty="0" smtClean="0"/>
              <a:t>Reflex incontinence </a:t>
            </a:r>
            <a:r>
              <a:rPr lang="en-US" sz="2400" dirty="0" smtClean="0"/>
              <a:t>– passing urine without realizing it. </a:t>
            </a:r>
          </a:p>
          <a:p>
            <a:pPr>
              <a:buFont typeface="Wingdings" panose="05000000000000000000" pitchFamily="2" charset="2"/>
              <a:buChar char="Ø"/>
            </a:pPr>
            <a:r>
              <a:rPr lang="en-US" sz="2400" b="1" dirty="0" smtClean="0"/>
              <a:t>Overflow incontinence </a:t>
            </a:r>
            <a:r>
              <a:rPr lang="en-US" sz="2400" dirty="0" smtClean="0"/>
              <a:t>– where the bladder leaks due to being too full. This can be due to a loss of feeling in the bladder, or difficulty in emptying bladder effectively (urine retention).</a:t>
            </a:r>
            <a:endParaRPr lang="en-US" sz="2400" dirty="0"/>
          </a:p>
        </p:txBody>
      </p:sp>
    </p:spTree>
    <p:extLst>
      <p:ext uri="{BB962C8B-B14F-4D97-AF65-F5344CB8AC3E}">
        <p14:creationId xmlns:p14="http://schemas.microsoft.com/office/powerpoint/2010/main" val="1177018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lumMod val="75000"/>
                  </a:schemeClr>
                </a:solidFill>
              </a:rPr>
              <a:t>Which continence problems can occur after stroke?</a:t>
            </a:r>
            <a:r>
              <a:rPr lang="en-US" dirty="0" smtClean="0">
                <a:solidFill>
                  <a:schemeClr val="accent2">
                    <a:lumMod val="75000"/>
                  </a:schemeClr>
                </a:solidFill>
              </a:rPr>
              <a:t> </a:t>
            </a:r>
            <a:r>
              <a:rPr lang="en-US" b="1" dirty="0" smtClean="0">
                <a:solidFill>
                  <a:schemeClr val="accent2">
                    <a:lumMod val="75000"/>
                  </a:schemeClr>
                </a:solidFill>
              </a:rPr>
              <a:t>Bowel </a:t>
            </a:r>
            <a:r>
              <a:rPr lang="en-US" b="1" dirty="0" smtClean="0">
                <a:solidFill>
                  <a:schemeClr val="accent2">
                    <a:lumMod val="75000"/>
                  </a:schemeClr>
                </a:solidFill>
              </a:rPr>
              <a:t>problems:</a:t>
            </a:r>
            <a:endParaRPr lang="en-US" dirty="0">
              <a:solidFill>
                <a:schemeClr val="accent2">
                  <a:lumMod val="75000"/>
                </a:schemeClr>
              </a:solidFill>
            </a:endParaRPr>
          </a:p>
        </p:txBody>
      </p:sp>
      <p:sp>
        <p:nvSpPr>
          <p:cNvPr id="3" name="Content Placeholder 2"/>
          <p:cNvSpPr>
            <a:spLocks noGrp="1"/>
          </p:cNvSpPr>
          <p:nvPr>
            <p:ph idx="1"/>
          </p:nvPr>
        </p:nvSpPr>
        <p:spPr>
          <a:xfrm>
            <a:off x="676341" y="1895014"/>
            <a:ext cx="10900278" cy="4490019"/>
          </a:xfrm>
        </p:spPr>
        <p:txBody>
          <a:bodyPr>
            <a:noAutofit/>
          </a:bodyPr>
          <a:lstStyle/>
          <a:p>
            <a:pPr>
              <a:buFont typeface="Wingdings" panose="05000000000000000000" pitchFamily="2" charset="2"/>
              <a:buChar char="q"/>
            </a:pPr>
            <a:r>
              <a:rPr lang="en-US" sz="2800" b="1" dirty="0" smtClean="0"/>
              <a:t>Fecal incontinence </a:t>
            </a:r>
            <a:r>
              <a:rPr lang="en-US" sz="2800" dirty="0" smtClean="0"/>
              <a:t>– or uncontrolled bowel movement. This can be caused by damage to the part of the brain controlling the bowel, not being able to get to the toilet in time, diarrhea or constipation.</a:t>
            </a:r>
          </a:p>
          <a:p>
            <a:pPr>
              <a:buFont typeface="Wingdings" panose="05000000000000000000" pitchFamily="2" charset="2"/>
              <a:buChar char="q"/>
            </a:pPr>
            <a:r>
              <a:rPr lang="en-US" sz="2800" b="1" dirty="0" smtClean="0"/>
              <a:t>Constipation with overflow </a:t>
            </a:r>
            <a:r>
              <a:rPr lang="en-US" sz="2800" dirty="0" smtClean="0"/>
              <a:t>– large stools can get stuck and block the bowel. Liquid stools above the blockage can flow around it causing watery stools to leak.</a:t>
            </a:r>
          </a:p>
          <a:p>
            <a:pPr>
              <a:buFont typeface="Wingdings" panose="05000000000000000000" pitchFamily="2" charset="2"/>
              <a:buChar char="q"/>
            </a:pPr>
            <a:r>
              <a:rPr lang="en-US" sz="2800" b="1" dirty="0" smtClean="0"/>
              <a:t>Fecal impaction </a:t>
            </a:r>
            <a:r>
              <a:rPr lang="en-US" sz="2800" dirty="0" smtClean="0"/>
              <a:t>– dry and hardened stools collect in the rectum, they can press on the bladder and make any problems with emptying your bladder worse. </a:t>
            </a:r>
            <a:br>
              <a:rPr lang="en-US" sz="2800" dirty="0" smtClean="0"/>
            </a:br>
            <a:endParaRPr lang="en-US" sz="2800" dirty="0"/>
          </a:p>
        </p:txBody>
      </p:sp>
    </p:spTree>
    <p:extLst>
      <p:ext uri="{BB962C8B-B14F-4D97-AF65-F5344CB8AC3E}">
        <p14:creationId xmlns:p14="http://schemas.microsoft.com/office/powerpoint/2010/main" val="2183277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84997"/>
          </a:xfrm>
        </p:spPr>
        <p:txBody>
          <a:bodyPr>
            <a:normAutofit/>
          </a:bodyPr>
          <a:lstStyle/>
          <a:p>
            <a:pPr algn="ctr"/>
            <a:r>
              <a:rPr lang="en-US" sz="5400" b="1" dirty="0">
                <a:solidFill>
                  <a:schemeClr val="accent2">
                    <a:lumMod val="75000"/>
                  </a:schemeClr>
                </a:solidFill>
              </a:rPr>
              <a:t>Initial care after stroke</a:t>
            </a:r>
            <a:r>
              <a:rPr lang="en-US" sz="5400" dirty="0">
                <a:solidFill>
                  <a:schemeClr val="accent2">
                    <a:lumMod val="75000"/>
                  </a:schemeClr>
                </a:solidFill>
              </a:rPr>
              <a:t> </a:t>
            </a:r>
          </a:p>
        </p:txBody>
      </p:sp>
      <p:sp>
        <p:nvSpPr>
          <p:cNvPr id="3" name="Content Placeholder 2"/>
          <p:cNvSpPr>
            <a:spLocks noGrp="1"/>
          </p:cNvSpPr>
          <p:nvPr>
            <p:ph idx="1"/>
          </p:nvPr>
        </p:nvSpPr>
        <p:spPr>
          <a:xfrm>
            <a:off x="182880" y="1688078"/>
            <a:ext cx="11887200" cy="4418588"/>
          </a:xfrm>
        </p:spPr>
        <p:txBody>
          <a:bodyPr>
            <a:noAutofit/>
          </a:bodyPr>
          <a:lstStyle/>
          <a:p>
            <a:pPr>
              <a:buFont typeface="Wingdings" panose="05000000000000000000" pitchFamily="2" charset="2"/>
              <a:buChar char="Ø"/>
            </a:pPr>
            <a:r>
              <a:rPr lang="en-US" sz="2400" dirty="0"/>
              <a:t>Until </a:t>
            </a:r>
            <a:r>
              <a:rPr lang="en-US" sz="2400" dirty="0" smtClean="0"/>
              <a:t>start </a:t>
            </a:r>
            <a:r>
              <a:rPr lang="en-US" sz="2400" dirty="0" smtClean="0"/>
              <a:t>actively regaining </a:t>
            </a:r>
            <a:r>
              <a:rPr lang="en-US" sz="2400" dirty="0"/>
              <a:t>control of </a:t>
            </a:r>
            <a:r>
              <a:rPr lang="en-US" sz="2400" dirty="0" smtClean="0"/>
              <a:t>the bladder </a:t>
            </a:r>
            <a:r>
              <a:rPr lang="en-US" sz="2400" dirty="0"/>
              <a:t>or bowel</a:t>
            </a:r>
            <a:r>
              <a:rPr lang="en-US" sz="2400" dirty="0" smtClean="0"/>
              <a:t>, need </a:t>
            </a:r>
            <a:r>
              <a:rPr lang="en-US" sz="2400" dirty="0"/>
              <a:t>to wear </a:t>
            </a:r>
            <a:r>
              <a:rPr lang="en-US" sz="2400" b="1" dirty="0"/>
              <a:t>incontinence pads</a:t>
            </a:r>
            <a:r>
              <a:rPr lang="en-US" sz="2400" dirty="0" smtClean="0"/>
              <a:t>.</a:t>
            </a:r>
          </a:p>
          <a:p>
            <a:pPr>
              <a:buFont typeface="Wingdings" panose="05000000000000000000" pitchFamily="2" charset="2"/>
              <a:buChar char="Ø"/>
            </a:pPr>
            <a:r>
              <a:rPr lang="en-US" sz="2400" dirty="0" smtClean="0"/>
              <a:t>If there is good </a:t>
            </a:r>
            <a:r>
              <a:rPr lang="en-US" sz="2400" dirty="0"/>
              <a:t>bladder and bowel </a:t>
            </a:r>
            <a:r>
              <a:rPr lang="en-US" sz="2400" dirty="0" smtClean="0"/>
              <a:t>function but </a:t>
            </a:r>
            <a:r>
              <a:rPr lang="en-US" sz="2400" dirty="0"/>
              <a:t>are </a:t>
            </a:r>
            <a:r>
              <a:rPr lang="en-US" sz="2400" b="1" dirty="0"/>
              <a:t>unable to indicate when you </a:t>
            </a:r>
            <a:r>
              <a:rPr lang="en-US" sz="2400" b="1" dirty="0" smtClean="0"/>
              <a:t>need the </a:t>
            </a:r>
            <a:r>
              <a:rPr lang="en-US" sz="2400" b="1" dirty="0"/>
              <a:t>toilet</a:t>
            </a:r>
            <a:r>
              <a:rPr lang="en-US" sz="2400" dirty="0"/>
              <a:t>, the nurses may </a:t>
            </a:r>
            <a:r>
              <a:rPr lang="en-US" sz="2400" u="sng" dirty="0"/>
              <a:t>offer </a:t>
            </a:r>
            <a:r>
              <a:rPr lang="en-US" sz="2400" u="sng" dirty="0" smtClean="0"/>
              <a:t>the </a:t>
            </a:r>
            <a:r>
              <a:rPr lang="en-US" sz="2400" u="sng" dirty="0" smtClean="0"/>
              <a:t>toilet </a:t>
            </a:r>
            <a:r>
              <a:rPr lang="en-US" sz="2400" u="sng" dirty="0"/>
              <a:t>or commode </a:t>
            </a:r>
            <a:r>
              <a:rPr lang="en-US" sz="2400" dirty="0"/>
              <a:t>every two hours or so</a:t>
            </a:r>
            <a:r>
              <a:rPr lang="en-US" sz="2400" dirty="0" smtClean="0"/>
              <a:t>. </a:t>
            </a:r>
            <a:endParaRPr lang="en-US" sz="2400" dirty="0" smtClean="0"/>
          </a:p>
          <a:p>
            <a:pPr>
              <a:buFont typeface="Wingdings" panose="05000000000000000000" pitchFamily="2" charset="2"/>
              <a:buChar char="Ø"/>
            </a:pPr>
            <a:r>
              <a:rPr lang="en-US" sz="2400" dirty="0" smtClean="0"/>
              <a:t>While in </a:t>
            </a:r>
            <a:r>
              <a:rPr lang="en-US" sz="2400" dirty="0"/>
              <a:t>bed, </a:t>
            </a:r>
            <a:r>
              <a:rPr lang="en-US" sz="2400" dirty="0" smtClean="0"/>
              <a:t>may </a:t>
            </a:r>
            <a:r>
              <a:rPr lang="en-US" sz="2400" dirty="0"/>
              <a:t>be </a:t>
            </a:r>
            <a:r>
              <a:rPr lang="en-US" sz="2400" dirty="0" smtClean="0"/>
              <a:t>transferred to </a:t>
            </a:r>
            <a:r>
              <a:rPr lang="en-US" sz="2400" dirty="0"/>
              <a:t>the commode </a:t>
            </a:r>
            <a:r>
              <a:rPr lang="en-US" sz="2400" u="sng" dirty="0"/>
              <a:t>using a hoist</a:t>
            </a:r>
            <a:r>
              <a:rPr lang="en-US" sz="2400" dirty="0"/>
              <a:t>, or offered </a:t>
            </a:r>
            <a:r>
              <a:rPr lang="en-US" sz="2400" dirty="0" smtClean="0"/>
              <a:t>a bottle </a:t>
            </a:r>
            <a:r>
              <a:rPr lang="en-US" sz="2400" dirty="0"/>
              <a:t>or </a:t>
            </a:r>
            <a:r>
              <a:rPr lang="en-US" sz="2400" u="sng" dirty="0" smtClean="0"/>
              <a:t>urinal </a:t>
            </a:r>
            <a:r>
              <a:rPr lang="en-US" sz="2400" u="sng" dirty="0" smtClean="0"/>
              <a:t>sheath</a:t>
            </a:r>
            <a:r>
              <a:rPr lang="en-US" sz="2400" u="sng" dirty="0" smtClean="0"/>
              <a:t> </a:t>
            </a:r>
            <a:r>
              <a:rPr lang="en-US" sz="2400" dirty="0"/>
              <a:t>or a </a:t>
            </a:r>
            <a:r>
              <a:rPr lang="en-US" sz="2400" u="sng" dirty="0" smtClean="0"/>
              <a:t>bedpan</a:t>
            </a:r>
            <a:r>
              <a:rPr lang="en-US" sz="2400" dirty="0" smtClean="0"/>
              <a:t>. </a:t>
            </a:r>
            <a:endParaRPr lang="en-US" sz="2400" dirty="0" smtClean="0"/>
          </a:p>
          <a:p>
            <a:pPr>
              <a:buFont typeface="Wingdings" panose="05000000000000000000" pitchFamily="2" charset="2"/>
              <a:buChar char="Ø"/>
            </a:pPr>
            <a:r>
              <a:rPr lang="en-US" sz="2400" dirty="0"/>
              <a:t> </a:t>
            </a:r>
            <a:r>
              <a:rPr lang="en-US" sz="2400" dirty="0" smtClean="0"/>
              <a:t>If </a:t>
            </a:r>
            <a:r>
              <a:rPr lang="en-US" sz="2400" dirty="0" smtClean="0"/>
              <a:t>the </a:t>
            </a:r>
            <a:r>
              <a:rPr lang="en-US" sz="2400" dirty="0" smtClean="0"/>
              <a:t>bladder </a:t>
            </a:r>
            <a:r>
              <a:rPr lang="en-US" sz="2400" dirty="0" smtClean="0"/>
              <a:t>is not </a:t>
            </a:r>
            <a:r>
              <a:rPr lang="en-US" sz="2400" dirty="0"/>
              <a:t>emptying completely, then a </a:t>
            </a:r>
            <a:r>
              <a:rPr lang="en-US" sz="2400" b="1" dirty="0" smtClean="0"/>
              <a:t>catheter</a:t>
            </a:r>
            <a:r>
              <a:rPr lang="en-US" sz="2400" dirty="0" smtClean="0"/>
              <a:t> may </a:t>
            </a:r>
            <a:r>
              <a:rPr lang="en-US" sz="2400" dirty="0"/>
              <a:t>be used to empty it. </a:t>
            </a:r>
            <a:r>
              <a:rPr lang="en-US" sz="2400" dirty="0" smtClean="0"/>
              <a:t>This </a:t>
            </a:r>
            <a:r>
              <a:rPr lang="en-US" sz="2400" dirty="0"/>
              <a:t>may </a:t>
            </a:r>
            <a:r>
              <a:rPr lang="en-US" sz="2400" dirty="0" smtClean="0"/>
              <a:t>need to </a:t>
            </a:r>
            <a:r>
              <a:rPr lang="en-US" sz="2400" dirty="0"/>
              <a:t>be done several times a day </a:t>
            </a:r>
            <a:r>
              <a:rPr lang="en-US" sz="2400" dirty="0" smtClean="0"/>
              <a:t>to </a:t>
            </a:r>
            <a:r>
              <a:rPr lang="en-US" sz="2400" dirty="0"/>
              <a:t>keep you </a:t>
            </a:r>
            <a:r>
              <a:rPr lang="en-US" sz="2400" dirty="0" smtClean="0"/>
              <a:t>comfortable and </a:t>
            </a:r>
            <a:r>
              <a:rPr lang="en-US" sz="2400" dirty="0"/>
              <a:t>reduce the risk of </a:t>
            </a:r>
            <a:r>
              <a:rPr lang="en-US" sz="2400" dirty="0" smtClean="0"/>
              <a:t>UTI.</a:t>
            </a:r>
            <a:endParaRPr lang="en-US" sz="2400" dirty="0" smtClean="0"/>
          </a:p>
          <a:p>
            <a:pPr>
              <a:buFont typeface="Wingdings" panose="05000000000000000000" pitchFamily="2" charset="2"/>
              <a:buChar char="Ø"/>
            </a:pPr>
            <a:r>
              <a:rPr lang="en-US" sz="2400" dirty="0"/>
              <a:t>If </a:t>
            </a:r>
            <a:r>
              <a:rPr lang="en-US" sz="2400" dirty="0" smtClean="0"/>
              <a:t>develops </a:t>
            </a:r>
            <a:r>
              <a:rPr lang="en-US" sz="2400" b="1" dirty="0"/>
              <a:t>soreness</a:t>
            </a:r>
            <a:r>
              <a:rPr lang="en-US" sz="2400" dirty="0"/>
              <a:t> </a:t>
            </a:r>
            <a:r>
              <a:rPr lang="en-US" sz="2400" dirty="0" smtClean="0"/>
              <a:t>through skin </a:t>
            </a:r>
            <a:r>
              <a:rPr lang="en-US" sz="2400" dirty="0"/>
              <a:t>contact with </a:t>
            </a:r>
            <a:r>
              <a:rPr lang="en-US" sz="2400" dirty="0" smtClean="0"/>
              <a:t>urine</a:t>
            </a:r>
            <a:r>
              <a:rPr lang="en-US" sz="2400" dirty="0"/>
              <a:t>, or </a:t>
            </a:r>
            <a:r>
              <a:rPr lang="en-US" sz="2400" dirty="0" smtClean="0"/>
              <a:t>the catheterization </a:t>
            </a:r>
            <a:r>
              <a:rPr lang="en-US" sz="2400" dirty="0"/>
              <a:t>causes discomfort, </a:t>
            </a:r>
            <a:r>
              <a:rPr lang="en-US" sz="2400" dirty="0" smtClean="0"/>
              <a:t>an </a:t>
            </a:r>
            <a:r>
              <a:rPr lang="en-US" sz="2400" b="1" dirty="0" smtClean="0"/>
              <a:t>indwelling</a:t>
            </a:r>
            <a:r>
              <a:rPr lang="en-US" sz="2400" dirty="0" smtClean="0"/>
              <a:t> </a:t>
            </a:r>
            <a:r>
              <a:rPr lang="en-US" sz="2400" dirty="0"/>
              <a:t>(or semi-permanent) </a:t>
            </a:r>
            <a:r>
              <a:rPr lang="en-US" sz="2400" dirty="0" smtClean="0"/>
              <a:t>catheter may </a:t>
            </a:r>
            <a:r>
              <a:rPr lang="en-US" sz="2400" dirty="0"/>
              <a:t>be used</a:t>
            </a:r>
            <a:r>
              <a:rPr lang="en-US" sz="2400" dirty="0" smtClean="0"/>
              <a:t>.</a:t>
            </a:r>
          </a:p>
          <a:p>
            <a:pPr>
              <a:buFont typeface="Wingdings" panose="05000000000000000000" pitchFamily="2" charset="2"/>
              <a:buChar char="Ø"/>
            </a:pPr>
            <a:r>
              <a:rPr lang="en-US" sz="2400" b="1" dirty="0" smtClean="0"/>
              <a:t>Fecal </a:t>
            </a:r>
            <a:r>
              <a:rPr lang="en-US" sz="2400" b="1" dirty="0"/>
              <a:t>containment bags </a:t>
            </a:r>
            <a:r>
              <a:rPr lang="en-US" sz="2400" dirty="0"/>
              <a:t>are used </a:t>
            </a:r>
            <a:r>
              <a:rPr lang="en-US" sz="2400" dirty="0" smtClean="0"/>
              <a:t>in intensive </a:t>
            </a:r>
            <a:r>
              <a:rPr lang="en-US" sz="2400" dirty="0"/>
              <a:t>care, but </a:t>
            </a:r>
            <a:r>
              <a:rPr lang="en-US" sz="2400" dirty="0" smtClean="0"/>
              <a:t>it is more </a:t>
            </a:r>
            <a:r>
              <a:rPr lang="en-US" sz="2400" dirty="0" smtClean="0"/>
              <a:t>likely to </a:t>
            </a:r>
            <a:r>
              <a:rPr lang="en-US" sz="2400" dirty="0"/>
              <a:t>wear pads </a:t>
            </a:r>
            <a:r>
              <a:rPr lang="en-US" sz="2400" dirty="0" smtClean="0"/>
              <a:t>in SCU.</a:t>
            </a:r>
          </a:p>
          <a:p>
            <a:pPr>
              <a:buFont typeface="Wingdings" panose="05000000000000000000" pitchFamily="2" charset="2"/>
              <a:buChar char="Ø"/>
            </a:pPr>
            <a:r>
              <a:rPr lang="en-US" sz="2400" b="1" dirty="0" smtClean="0"/>
              <a:t>Good hygiene </a:t>
            </a:r>
            <a:r>
              <a:rPr lang="en-US" sz="2400" dirty="0" smtClean="0"/>
              <a:t>and </a:t>
            </a:r>
            <a:r>
              <a:rPr lang="en-US" sz="2400" b="1" dirty="0" smtClean="0"/>
              <a:t>skin care </a:t>
            </a:r>
            <a:r>
              <a:rPr lang="en-US" sz="2400" dirty="0" smtClean="0"/>
              <a:t>are therefore important to protect skin from damage.</a:t>
            </a:r>
            <a:endParaRPr lang="en-US" sz="2400" dirty="0"/>
          </a:p>
        </p:txBody>
      </p:sp>
    </p:spTree>
    <p:extLst>
      <p:ext uri="{BB962C8B-B14F-4D97-AF65-F5344CB8AC3E}">
        <p14:creationId xmlns:p14="http://schemas.microsoft.com/office/powerpoint/2010/main" val="3103488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520262"/>
            <a:ext cx="10058400" cy="759898"/>
          </a:xfrm>
        </p:spPr>
        <p:txBody>
          <a:bodyPr/>
          <a:lstStyle/>
          <a:p>
            <a:pPr algn="ctr"/>
            <a:r>
              <a:rPr lang="en-US" b="1" dirty="0">
                <a:solidFill>
                  <a:schemeClr val="accent2">
                    <a:lumMod val="75000"/>
                  </a:schemeClr>
                </a:solidFill>
              </a:rPr>
              <a:t>Assessment</a:t>
            </a:r>
            <a:endParaRPr lang="en-US" dirty="0">
              <a:solidFill>
                <a:schemeClr val="accent2">
                  <a:lumMod val="75000"/>
                </a:schemeClr>
              </a:solidFill>
            </a:endParaRPr>
          </a:p>
        </p:txBody>
      </p:sp>
      <p:sp>
        <p:nvSpPr>
          <p:cNvPr id="3" name="Content Placeholder 2"/>
          <p:cNvSpPr>
            <a:spLocks noGrp="1"/>
          </p:cNvSpPr>
          <p:nvPr>
            <p:ph idx="1"/>
          </p:nvPr>
        </p:nvSpPr>
        <p:spPr>
          <a:xfrm>
            <a:off x="401244" y="1737360"/>
            <a:ext cx="11450471" cy="5120640"/>
          </a:xfrm>
        </p:spPr>
        <p:txBody>
          <a:bodyPr>
            <a:noAutofit/>
          </a:bodyPr>
          <a:lstStyle/>
          <a:p>
            <a:pPr>
              <a:buFont typeface="Wingdings" panose="05000000000000000000" pitchFamily="2" charset="2"/>
              <a:buChar char="Ø"/>
            </a:pPr>
            <a:r>
              <a:rPr lang="en-US" sz="3200" dirty="0" smtClean="0"/>
              <a:t>Assessment </a:t>
            </a:r>
            <a:r>
              <a:rPr lang="en-US" sz="3200" dirty="0"/>
              <a:t>to establish </a:t>
            </a:r>
            <a:r>
              <a:rPr lang="en-US" sz="3200" u="sng" dirty="0" smtClean="0">
                <a:solidFill>
                  <a:schemeClr val="accent2">
                    <a:lumMod val="75000"/>
                  </a:schemeClr>
                </a:solidFill>
              </a:rPr>
              <a:t>the nature </a:t>
            </a:r>
            <a:r>
              <a:rPr lang="en-US" sz="3200" u="sng" dirty="0">
                <a:solidFill>
                  <a:schemeClr val="accent2">
                    <a:lumMod val="75000"/>
                  </a:schemeClr>
                </a:solidFill>
              </a:rPr>
              <a:t>and cause </a:t>
            </a:r>
            <a:r>
              <a:rPr lang="en-US" sz="3200" dirty="0"/>
              <a:t>of </a:t>
            </a:r>
            <a:r>
              <a:rPr lang="en-US" sz="3200" dirty="0" smtClean="0"/>
              <a:t>the difficulties </a:t>
            </a:r>
            <a:r>
              <a:rPr lang="en-US" sz="3200" dirty="0" smtClean="0"/>
              <a:t>and devise </a:t>
            </a:r>
            <a:r>
              <a:rPr lang="en-US" sz="3200" dirty="0"/>
              <a:t>an effective treatment </a:t>
            </a:r>
            <a:r>
              <a:rPr lang="en-US" sz="3200" dirty="0" smtClean="0"/>
              <a:t>program. </a:t>
            </a:r>
          </a:p>
          <a:p>
            <a:pPr>
              <a:buFont typeface="Wingdings" panose="05000000000000000000" pitchFamily="2" charset="2"/>
              <a:buChar char="Ø"/>
            </a:pPr>
            <a:r>
              <a:rPr lang="en-US" sz="3200" dirty="0" smtClean="0"/>
              <a:t>The </a:t>
            </a:r>
            <a:r>
              <a:rPr lang="en-US" sz="3200" dirty="0"/>
              <a:t>continence assessment may include</a:t>
            </a:r>
            <a:r>
              <a:rPr lang="en-US" sz="3200" dirty="0" smtClean="0"/>
              <a:t>:</a:t>
            </a:r>
          </a:p>
          <a:p>
            <a:pPr lvl="2">
              <a:buFont typeface="Wingdings" panose="05000000000000000000" pitchFamily="2" charset="2"/>
              <a:buChar char="Ø"/>
            </a:pPr>
            <a:r>
              <a:rPr lang="en-US" sz="2400" dirty="0" smtClean="0"/>
              <a:t>A medical history of any problems you had before the stroke and your current medication that could be affecting control</a:t>
            </a:r>
          </a:p>
          <a:p>
            <a:pPr lvl="2">
              <a:buFont typeface="Wingdings" panose="05000000000000000000" pitchFamily="2" charset="2"/>
              <a:buChar char="Ø"/>
            </a:pPr>
            <a:r>
              <a:rPr lang="en-US" sz="2400" dirty="0" smtClean="0"/>
              <a:t>A simple chart recording your fluid intake and output over at least two days</a:t>
            </a:r>
          </a:p>
          <a:p>
            <a:pPr lvl="2">
              <a:buFont typeface="Wingdings" panose="05000000000000000000" pitchFamily="2" charset="2"/>
              <a:buChar char="Ø"/>
            </a:pPr>
            <a:r>
              <a:rPr lang="en-US" sz="2400" dirty="0" smtClean="0"/>
              <a:t>A urine sample analysis to rule out infections</a:t>
            </a:r>
          </a:p>
          <a:p>
            <a:pPr lvl="2">
              <a:buFont typeface="Wingdings" panose="05000000000000000000" pitchFamily="2" charset="2"/>
              <a:buChar char="Ø"/>
            </a:pPr>
            <a:r>
              <a:rPr lang="en-US" sz="2400" dirty="0" smtClean="0"/>
              <a:t>A chart recording </a:t>
            </a:r>
            <a:r>
              <a:rPr lang="en-US" sz="2400" dirty="0"/>
              <a:t>bowel movements </a:t>
            </a:r>
            <a:r>
              <a:rPr lang="en-US" sz="2400" dirty="0" smtClean="0"/>
              <a:t>and consistency</a:t>
            </a:r>
          </a:p>
          <a:p>
            <a:pPr lvl="2">
              <a:buFont typeface="Wingdings" panose="05000000000000000000" pitchFamily="2" charset="2"/>
              <a:buChar char="Ø"/>
            </a:pPr>
            <a:r>
              <a:rPr lang="en-US" sz="2400" dirty="0"/>
              <a:t>F</a:t>
            </a:r>
            <a:r>
              <a:rPr lang="en-US" sz="2400" dirty="0" smtClean="0"/>
              <a:t>urther </a:t>
            </a:r>
            <a:r>
              <a:rPr lang="en-US" sz="2400" dirty="0"/>
              <a:t>tests ranging from a </a:t>
            </a:r>
            <a:r>
              <a:rPr lang="en-US" sz="2400" dirty="0" smtClean="0"/>
              <a:t>simple </a:t>
            </a:r>
            <a:r>
              <a:rPr lang="en-US" sz="2400" dirty="0" smtClean="0"/>
              <a:t>PE to bladder ultrasound </a:t>
            </a:r>
            <a:r>
              <a:rPr lang="en-US" sz="2400" dirty="0"/>
              <a:t>scan, abdominal x-ray </a:t>
            </a:r>
            <a:r>
              <a:rPr lang="en-US" sz="2400" dirty="0" smtClean="0"/>
              <a:t>or specialist investigations </a:t>
            </a:r>
            <a:r>
              <a:rPr lang="en-US" sz="2400" dirty="0"/>
              <a:t>to </a:t>
            </a:r>
            <a:r>
              <a:rPr lang="en-US" sz="2400" dirty="0" smtClean="0"/>
              <a:t>determine exactly </a:t>
            </a:r>
            <a:r>
              <a:rPr lang="en-US" sz="2400" dirty="0"/>
              <a:t>how your bladder and bowel </a:t>
            </a:r>
            <a:r>
              <a:rPr lang="en-US" sz="2400" dirty="0" smtClean="0"/>
              <a:t>are working</a:t>
            </a:r>
            <a:r>
              <a:rPr lang="en-US" sz="2400" dirty="0"/>
              <a:t>. </a:t>
            </a:r>
          </a:p>
        </p:txBody>
      </p:sp>
    </p:spTree>
    <p:extLst>
      <p:ext uri="{BB962C8B-B14F-4D97-AF65-F5344CB8AC3E}">
        <p14:creationId xmlns:p14="http://schemas.microsoft.com/office/powerpoint/2010/main" val="3861149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solidFill>
                  <a:schemeClr val="accent2">
                    <a:lumMod val="75000"/>
                  </a:schemeClr>
                </a:solidFill>
              </a:rPr>
              <a:t>What are the </a:t>
            </a:r>
            <a:r>
              <a:rPr lang="en-US" b="1" dirty="0" smtClean="0">
                <a:solidFill>
                  <a:schemeClr val="accent2">
                    <a:lumMod val="75000"/>
                  </a:schemeClr>
                </a:solidFill>
              </a:rPr>
              <a:t>treatment bladder </a:t>
            </a:r>
            <a:r>
              <a:rPr lang="en-US" b="1" dirty="0">
                <a:solidFill>
                  <a:schemeClr val="accent2">
                    <a:lumMod val="75000"/>
                  </a:schemeClr>
                </a:solidFill>
              </a:rPr>
              <a:t>incontinence?</a:t>
            </a:r>
            <a:r>
              <a:rPr lang="en-US" dirty="0">
                <a:solidFill>
                  <a:schemeClr val="accent2">
                    <a:lumMod val="75000"/>
                  </a:schemeClr>
                </a:solidFill>
              </a:rPr>
              <a:t> </a:t>
            </a:r>
          </a:p>
        </p:txBody>
      </p:sp>
      <p:sp>
        <p:nvSpPr>
          <p:cNvPr id="3" name="Content Placeholder 2"/>
          <p:cNvSpPr>
            <a:spLocks noGrp="1"/>
          </p:cNvSpPr>
          <p:nvPr>
            <p:ph idx="1"/>
          </p:nvPr>
        </p:nvSpPr>
        <p:spPr>
          <a:xfrm>
            <a:off x="394138" y="1845734"/>
            <a:ext cx="11161986" cy="4418588"/>
          </a:xfrm>
        </p:spPr>
        <p:txBody>
          <a:bodyPr>
            <a:noAutofit/>
          </a:bodyPr>
          <a:lstStyle/>
          <a:p>
            <a:pPr>
              <a:buFont typeface="Wingdings" panose="05000000000000000000" pitchFamily="2" charset="2"/>
              <a:buChar char="§"/>
            </a:pPr>
            <a:r>
              <a:rPr lang="en-US" sz="2400" b="1" dirty="0"/>
              <a:t>Bladder training </a:t>
            </a:r>
            <a:r>
              <a:rPr lang="en-US" sz="2400" dirty="0"/>
              <a:t>which reduces </a:t>
            </a:r>
            <a:r>
              <a:rPr lang="en-US" sz="2400" dirty="0" smtClean="0"/>
              <a:t>urgency and </a:t>
            </a:r>
            <a:r>
              <a:rPr lang="en-US" sz="2400" dirty="0"/>
              <a:t>frequency by gradually retraining </a:t>
            </a:r>
            <a:r>
              <a:rPr lang="en-US" sz="2400" dirty="0" smtClean="0"/>
              <a:t>your bladder </a:t>
            </a:r>
            <a:r>
              <a:rPr lang="en-US" sz="2400" dirty="0"/>
              <a:t>to be less active and to hold </a:t>
            </a:r>
            <a:r>
              <a:rPr lang="en-US" sz="2400" dirty="0" smtClean="0"/>
              <a:t>more urine</a:t>
            </a:r>
            <a:r>
              <a:rPr lang="en-US" sz="2400" dirty="0"/>
              <a:t>. This is done by making regular </a:t>
            </a:r>
            <a:r>
              <a:rPr lang="en-US" sz="2400" dirty="0" smtClean="0"/>
              <a:t>visits to </a:t>
            </a:r>
            <a:r>
              <a:rPr lang="en-US" sz="2400" dirty="0"/>
              <a:t>the toilet, and gradually extending </a:t>
            </a:r>
            <a:r>
              <a:rPr lang="en-US" sz="2400" dirty="0" smtClean="0"/>
              <a:t>the time </a:t>
            </a:r>
            <a:r>
              <a:rPr lang="en-US" sz="2400" dirty="0"/>
              <a:t>between visits until </a:t>
            </a:r>
            <a:r>
              <a:rPr lang="en-US" sz="2400" dirty="0" smtClean="0"/>
              <a:t>the bladder </a:t>
            </a:r>
            <a:r>
              <a:rPr lang="en-US" sz="2400" dirty="0" smtClean="0"/>
              <a:t>learns </a:t>
            </a:r>
            <a:r>
              <a:rPr lang="en-US" sz="2400" dirty="0"/>
              <a:t>how to ‘hold on</a:t>
            </a:r>
            <a:r>
              <a:rPr lang="en-US" sz="2400" dirty="0" smtClean="0"/>
              <a:t>’.</a:t>
            </a:r>
          </a:p>
          <a:p>
            <a:pPr>
              <a:buFont typeface="Wingdings" panose="05000000000000000000" pitchFamily="2" charset="2"/>
              <a:buChar char="§"/>
            </a:pPr>
            <a:r>
              <a:rPr lang="en-US" sz="2400" dirty="0"/>
              <a:t> </a:t>
            </a:r>
            <a:r>
              <a:rPr lang="en-US" sz="2400" b="1" dirty="0" smtClean="0"/>
              <a:t>Pelvic </a:t>
            </a:r>
            <a:r>
              <a:rPr lang="en-US" sz="2400" b="1" dirty="0"/>
              <a:t>floor </a:t>
            </a:r>
            <a:r>
              <a:rPr lang="en-US" sz="2400" b="1" dirty="0" smtClean="0"/>
              <a:t>exercises (</a:t>
            </a:r>
            <a:r>
              <a:rPr lang="en-US" sz="2400" dirty="0"/>
              <a:t> </a:t>
            </a:r>
            <a:r>
              <a:rPr lang="en-US" sz="2400" dirty="0" err="1"/>
              <a:t>Kegel</a:t>
            </a:r>
            <a:r>
              <a:rPr lang="en-US" sz="2400" dirty="0"/>
              <a:t> </a:t>
            </a:r>
            <a:r>
              <a:rPr lang="en-US" sz="2400" dirty="0" smtClean="0"/>
              <a:t>exercises)</a:t>
            </a:r>
            <a:r>
              <a:rPr lang="en-US" sz="2400" b="1" dirty="0" smtClean="0"/>
              <a:t> </a:t>
            </a:r>
            <a:r>
              <a:rPr lang="en-US" sz="2400" dirty="0"/>
              <a:t>help </a:t>
            </a:r>
            <a:r>
              <a:rPr lang="en-US" sz="2400" dirty="0" smtClean="0"/>
              <a:t>strengthen muscles </a:t>
            </a:r>
            <a:r>
              <a:rPr lang="en-US" sz="2400" dirty="0"/>
              <a:t>so that they provide support</a:t>
            </a:r>
            <a:r>
              <a:rPr lang="en-US" sz="2400" dirty="0" smtClean="0"/>
              <a:t>. This </a:t>
            </a:r>
            <a:r>
              <a:rPr lang="en-US" sz="2400" dirty="0"/>
              <a:t>will help improve bladder control </a:t>
            </a:r>
            <a:r>
              <a:rPr lang="en-US" sz="2400" dirty="0" smtClean="0"/>
              <a:t>and improve </a:t>
            </a:r>
            <a:r>
              <a:rPr lang="en-US" sz="2400" dirty="0"/>
              <a:t>or stop leakage of urine</a:t>
            </a:r>
            <a:r>
              <a:rPr lang="en-US" sz="2400" dirty="0" smtClean="0"/>
              <a:t>.</a:t>
            </a:r>
          </a:p>
          <a:p>
            <a:pPr>
              <a:buFont typeface="Wingdings" panose="05000000000000000000" pitchFamily="2" charset="2"/>
              <a:buChar char="§"/>
            </a:pPr>
            <a:r>
              <a:rPr lang="en-US" sz="2400" b="1" dirty="0" smtClean="0"/>
              <a:t>Bladder </a:t>
            </a:r>
            <a:r>
              <a:rPr lang="en-US" sz="2400" b="1" dirty="0"/>
              <a:t>stimulation </a:t>
            </a:r>
            <a:r>
              <a:rPr lang="en-US" sz="2400" dirty="0"/>
              <a:t>vibrating </a:t>
            </a:r>
            <a:r>
              <a:rPr lang="en-US" sz="2400" dirty="0" smtClean="0"/>
              <a:t>devices are </a:t>
            </a:r>
            <a:r>
              <a:rPr lang="en-US" sz="2400" dirty="0"/>
              <a:t>sometimes effective where there </a:t>
            </a:r>
            <a:r>
              <a:rPr lang="en-US" sz="2400" dirty="0" smtClean="0"/>
              <a:t>is difficulty </a:t>
            </a:r>
            <a:r>
              <a:rPr lang="en-US" sz="2400" dirty="0"/>
              <a:t>in emptying the bladder</a:t>
            </a:r>
            <a:r>
              <a:rPr lang="en-US" sz="2400" dirty="0" smtClean="0"/>
              <a:t>.</a:t>
            </a:r>
          </a:p>
          <a:p>
            <a:pPr>
              <a:buFont typeface="Wingdings" panose="05000000000000000000" pitchFamily="2" charset="2"/>
              <a:buChar char="§"/>
            </a:pPr>
            <a:r>
              <a:rPr lang="en-US" sz="2400" dirty="0"/>
              <a:t> </a:t>
            </a:r>
            <a:r>
              <a:rPr lang="en-US" sz="2400" b="1" dirty="0" smtClean="0"/>
              <a:t>Medication</a:t>
            </a:r>
            <a:r>
              <a:rPr lang="en-US" sz="2400" dirty="0" smtClean="0"/>
              <a:t> </a:t>
            </a:r>
            <a:r>
              <a:rPr lang="en-US" sz="2400" dirty="0"/>
              <a:t>may help to reduce </a:t>
            </a:r>
            <a:r>
              <a:rPr lang="en-US" sz="2400" dirty="0" smtClean="0"/>
              <a:t>urine production</a:t>
            </a:r>
            <a:r>
              <a:rPr lang="en-US" sz="2400" dirty="0"/>
              <a:t>, urgency and frequency</a:t>
            </a:r>
            <a:r>
              <a:rPr lang="en-US" sz="2400" dirty="0" smtClean="0"/>
              <a:t>.</a:t>
            </a:r>
          </a:p>
          <a:p>
            <a:pPr>
              <a:buFont typeface="Wingdings" panose="05000000000000000000" pitchFamily="2" charset="2"/>
              <a:buChar char="§"/>
            </a:pPr>
            <a:r>
              <a:rPr lang="en-US" sz="2400" dirty="0"/>
              <a:t> </a:t>
            </a:r>
            <a:r>
              <a:rPr lang="en-US" sz="2400" b="1" dirty="0" smtClean="0"/>
              <a:t>Weight </a:t>
            </a:r>
            <a:r>
              <a:rPr lang="en-US" sz="2400" b="1" dirty="0"/>
              <a:t>loss </a:t>
            </a:r>
            <a:r>
              <a:rPr lang="en-US" sz="2400" dirty="0"/>
              <a:t>(if </a:t>
            </a:r>
            <a:r>
              <a:rPr lang="en-US" sz="2400" dirty="0" smtClean="0"/>
              <a:t>overweight</a:t>
            </a:r>
            <a:r>
              <a:rPr lang="en-US" sz="2400" dirty="0"/>
              <a:t>) </a:t>
            </a:r>
            <a:r>
              <a:rPr lang="en-US" sz="2400" dirty="0" smtClean="0"/>
              <a:t>will often </a:t>
            </a:r>
            <a:r>
              <a:rPr lang="en-US" sz="2400" dirty="0"/>
              <a:t>improve bladder control in </a:t>
            </a:r>
            <a:r>
              <a:rPr lang="en-US" sz="2400" dirty="0" smtClean="0"/>
              <a:t>the longer </a:t>
            </a:r>
            <a:r>
              <a:rPr lang="en-US" sz="2400" dirty="0"/>
              <a:t>term. </a:t>
            </a:r>
          </a:p>
        </p:txBody>
      </p:sp>
    </p:spTree>
    <p:extLst>
      <p:ext uri="{BB962C8B-B14F-4D97-AF65-F5344CB8AC3E}">
        <p14:creationId xmlns:p14="http://schemas.microsoft.com/office/powerpoint/2010/main" val="2858298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7103" y="176980"/>
            <a:ext cx="10058400" cy="752475"/>
          </a:xfrm>
        </p:spPr>
        <p:txBody>
          <a:bodyPr>
            <a:normAutofit/>
          </a:bodyPr>
          <a:lstStyle/>
          <a:p>
            <a:pPr algn="ctr"/>
            <a:r>
              <a:rPr lang="en-US" b="1" dirty="0" smtClean="0">
                <a:solidFill>
                  <a:schemeClr val="accent2">
                    <a:lumMod val="75000"/>
                  </a:schemeClr>
                </a:solidFill>
              </a:rPr>
              <a:t>Introduction: Physiology of Continence </a:t>
            </a:r>
            <a:endParaRPr lang="en-US" b="1" dirty="0">
              <a:solidFill>
                <a:schemeClr val="accent2">
                  <a:lumMod val="75000"/>
                </a:schemeClr>
              </a:solidFill>
            </a:endParaRPr>
          </a:p>
        </p:txBody>
      </p:sp>
      <p:pic>
        <p:nvPicPr>
          <p:cNvPr id="3074" name="Picture 2" descr="Physiology of Lower Urinary Tract Function (including Neurogenic Bladder)  Eric S. Rovner, M.D. Professor of Urology Medical University of South  Carolina. - ppt download"/>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21102"/>
          <a:stretch/>
        </p:blipFill>
        <p:spPr bwMode="auto">
          <a:xfrm>
            <a:off x="867103" y="1580943"/>
            <a:ext cx="5362575" cy="39104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ysiology of Continence and Defecation | Springer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80943"/>
            <a:ext cx="3732201" cy="352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103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lvic Floor - Kegel Exercises | Xtra-Fit | Personal Training in Wandsworth  SW 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2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774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2">
                    <a:lumMod val="75000"/>
                  </a:schemeClr>
                </a:solidFill>
              </a:rPr>
              <a:t>What are the treatments </a:t>
            </a:r>
            <a:r>
              <a:rPr lang="en-US" b="1" dirty="0" smtClean="0">
                <a:solidFill>
                  <a:schemeClr val="accent2">
                    <a:lumMod val="75000"/>
                  </a:schemeClr>
                </a:solidFill>
              </a:rPr>
              <a:t>for bowel </a:t>
            </a:r>
            <a:r>
              <a:rPr lang="en-US" b="1" dirty="0">
                <a:solidFill>
                  <a:schemeClr val="accent2">
                    <a:lumMod val="75000"/>
                  </a:schemeClr>
                </a:solidFill>
              </a:rPr>
              <a:t>incontinence?</a:t>
            </a:r>
            <a:r>
              <a:rPr lang="en-US" dirty="0">
                <a:solidFill>
                  <a:schemeClr val="accent2">
                    <a:lumMod val="75000"/>
                  </a:schemeClr>
                </a:solidFill>
              </a:rPr>
              <a:t> </a:t>
            </a:r>
          </a:p>
        </p:txBody>
      </p:sp>
      <p:sp>
        <p:nvSpPr>
          <p:cNvPr id="3" name="Content Placeholder 2"/>
          <p:cNvSpPr>
            <a:spLocks noGrp="1"/>
          </p:cNvSpPr>
          <p:nvPr>
            <p:ph idx="1"/>
          </p:nvPr>
        </p:nvSpPr>
        <p:spPr>
          <a:xfrm>
            <a:off x="443011" y="1971857"/>
            <a:ext cx="11366937" cy="4886143"/>
          </a:xfrm>
        </p:spPr>
        <p:txBody>
          <a:bodyPr>
            <a:noAutofit/>
          </a:bodyPr>
          <a:lstStyle/>
          <a:p>
            <a:pPr>
              <a:lnSpc>
                <a:spcPct val="100000"/>
              </a:lnSpc>
            </a:pPr>
            <a:r>
              <a:rPr lang="en-US" sz="2600" dirty="0"/>
              <a:t>• </a:t>
            </a:r>
            <a:r>
              <a:rPr lang="en-US" sz="2600" b="1" dirty="0"/>
              <a:t>Bowel training </a:t>
            </a:r>
            <a:r>
              <a:rPr lang="en-US" sz="2600" dirty="0"/>
              <a:t>through regular </a:t>
            </a:r>
            <a:r>
              <a:rPr lang="en-US" sz="2600" dirty="0" smtClean="0"/>
              <a:t>visits to </a:t>
            </a:r>
            <a:r>
              <a:rPr lang="en-US" sz="2600" dirty="0"/>
              <a:t>the toilet (usually after meals, </a:t>
            </a:r>
            <a:r>
              <a:rPr lang="en-US" sz="2600" dirty="0" smtClean="0"/>
              <a:t>when the </a:t>
            </a:r>
            <a:r>
              <a:rPr lang="en-US" sz="2600" dirty="0"/>
              <a:t>bowels are stimulated to move </a:t>
            </a:r>
            <a:r>
              <a:rPr lang="en-US" sz="2600" dirty="0" smtClean="0"/>
              <a:t>by a </a:t>
            </a:r>
            <a:r>
              <a:rPr lang="en-US" sz="2600" dirty="0"/>
              <a:t>natural reflex</a:t>
            </a:r>
            <a:r>
              <a:rPr lang="en-US" sz="2600" dirty="0" smtClean="0"/>
              <a:t>) and gradually learning to </a:t>
            </a:r>
            <a:r>
              <a:rPr lang="en-US" sz="2600" dirty="0" smtClean="0"/>
              <a:t>delay bowel </a:t>
            </a:r>
            <a:r>
              <a:rPr lang="en-US" sz="2600" dirty="0"/>
              <a:t>movements once on the toilet </a:t>
            </a:r>
            <a:r>
              <a:rPr lang="en-US" sz="2600" dirty="0" smtClean="0"/>
              <a:t>to improve </a:t>
            </a:r>
            <a:r>
              <a:rPr lang="en-US" sz="2600" dirty="0" smtClean="0"/>
              <a:t>the ability </a:t>
            </a:r>
            <a:r>
              <a:rPr lang="en-US" sz="2600" dirty="0"/>
              <a:t>to ‘hold on</a:t>
            </a:r>
            <a:r>
              <a:rPr lang="en-US" sz="2600" dirty="0" smtClean="0"/>
              <a:t>’.</a:t>
            </a:r>
            <a:r>
              <a:rPr lang="en-US" sz="2600" dirty="0"/>
              <a:t/>
            </a:r>
            <a:br>
              <a:rPr lang="en-US" sz="2600" dirty="0"/>
            </a:br>
            <a:r>
              <a:rPr lang="en-US" sz="2600" dirty="0"/>
              <a:t>• </a:t>
            </a:r>
            <a:r>
              <a:rPr lang="en-US" sz="2600" b="1" dirty="0"/>
              <a:t>Medication</a:t>
            </a:r>
            <a:r>
              <a:rPr lang="en-US" sz="2600" dirty="0"/>
              <a:t> to help reduce movement </a:t>
            </a:r>
            <a:r>
              <a:rPr lang="en-US" sz="2600" dirty="0" smtClean="0"/>
              <a:t>in the </a:t>
            </a:r>
            <a:r>
              <a:rPr lang="en-US" sz="2600" dirty="0"/>
              <a:t>bowel or make the sphincter </a:t>
            </a:r>
            <a:r>
              <a:rPr lang="en-US" sz="2600" dirty="0" smtClean="0"/>
              <a:t>muscle tighter </a:t>
            </a:r>
            <a:r>
              <a:rPr lang="en-US" sz="2600" dirty="0"/>
              <a:t>to avoid ‘leakage</a:t>
            </a:r>
            <a:r>
              <a:rPr lang="en-US" sz="2600" dirty="0" smtClean="0"/>
              <a:t>’.</a:t>
            </a:r>
            <a:r>
              <a:rPr lang="en-US" sz="2600" dirty="0"/>
              <a:t/>
            </a:r>
            <a:br>
              <a:rPr lang="en-US" sz="2600" dirty="0"/>
            </a:br>
            <a:r>
              <a:rPr lang="en-US" sz="2600" dirty="0"/>
              <a:t>• Treatment for constipation </a:t>
            </a:r>
            <a:r>
              <a:rPr lang="en-US" sz="2600" dirty="0" smtClean="0"/>
              <a:t>using </a:t>
            </a:r>
            <a:r>
              <a:rPr lang="en-US" sz="2600" b="1" dirty="0" smtClean="0"/>
              <a:t>laxatives</a:t>
            </a:r>
            <a:r>
              <a:rPr lang="en-US" sz="2600" dirty="0"/>
              <a:t>.</a:t>
            </a:r>
            <a:br>
              <a:rPr lang="en-US" sz="2600" dirty="0"/>
            </a:br>
            <a:r>
              <a:rPr lang="en-US" sz="2600" dirty="0"/>
              <a:t>• A </a:t>
            </a:r>
            <a:r>
              <a:rPr lang="en-US" sz="2600" b="1" dirty="0"/>
              <a:t>bowel regimen </a:t>
            </a:r>
            <a:r>
              <a:rPr lang="en-US" sz="2600" dirty="0"/>
              <a:t>which uses </a:t>
            </a:r>
            <a:r>
              <a:rPr lang="en-US" sz="2600" dirty="0" smtClean="0"/>
              <a:t>medicine to </a:t>
            </a:r>
            <a:r>
              <a:rPr lang="en-US" sz="2600" dirty="0"/>
              <a:t>make </a:t>
            </a:r>
            <a:r>
              <a:rPr lang="en-US" sz="2600" dirty="0" smtClean="0"/>
              <a:t>constipation </a:t>
            </a:r>
            <a:r>
              <a:rPr lang="en-US" sz="2600" dirty="0"/>
              <a:t>followed by </a:t>
            </a:r>
            <a:r>
              <a:rPr lang="en-US" sz="2600" dirty="0" smtClean="0"/>
              <a:t>an </a:t>
            </a:r>
            <a:r>
              <a:rPr lang="en-US" sz="2600" dirty="0" smtClean="0"/>
              <a:t>enema…</a:t>
            </a:r>
            <a:r>
              <a:rPr lang="en-US" sz="2600" dirty="0"/>
              <a:t/>
            </a:r>
            <a:br>
              <a:rPr lang="en-US" sz="2600" dirty="0"/>
            </a:br>
            <a:r>
              <a:rPr lang="en-US" sz="2600" dirty="0"/>
              <a:t>• </a:t>
            </a:r>
            <a:r>
              <a:rPr lang="en-US" sz="2600" b="1" dirty="0"/>
              <a:t>Dietary changes </a:t>
            </a:r>
            <a:r>
              <a:rPr lang="en-US" sz="2600" dirty="0"/>
              <a:t>such as eating </a:t>
            </a:r>
            <a:r>
              <a:rPr lang="en-US" sz="2600" dirty="0" smtClean="0"/>
              <a:t>more fiber </a:t>
            </a:r>
            <a:r>
              <a:rPr lang="en-US" sz="2600" dirty="0"/>
              <a:t>if you have constipation and </a:t>
            </a:r>
            <a:r>
              <a:rPr lang="en-US" sz="2600" dirty="0" smtClean="0"/>
              <a:t>eating less fiber </a:t>
            </a:r>
            <a:r>
              <a:rPr lang="en-US" sz="2600" dirty="0"/>
              <a:t>if you have </a:t>
            </a:r>
            <a:r>
              <a:rPr lang="en-US" sz="2600" dirty="0" smtClean="0"/>
              <a:t>diarrhea. </a:t>
            </a:r>
            <a:r>
              <a:rPr lang="en-US" sz="2600" dirty="0"/>
              <a:t/>
            </a:r>
            <a:br>
              <a:rPr lang="en-US" sz="2600" dirty="0"/>
            </a:br>
            <a:endParaRPr lang="en-US" sz="2600" dirty="0"/>
          </a:p>
        </p:txBody>
      </p:sp>
    </p:spTree>
    <p:extLst>
      <p:ext uri="{BB962C8B-B14F-4D97-AF65-F5344CB8AC3E}">
        <p14:creationId xmlns:p14="http://schemas.microsoft.com/office/powerpoint/2010/main" val="2512555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28048"/>
          </a:xfrm>
        </p:spPr>
        <p:txBody>
          <a:bodyPr>
            <a:normAutofit/>
          </a:bodyPr>
          <a:lstStyle/>
          <a:p>
            <a:pPr algn="ctr"/>
            <a:r>
              <a:rPr lang="en-US" b="1" dirty="0">
                <a:solidFill>
                  <a:schemeClr val="accent2">
                    <a:lumMod val="75000"/>
                  </a:schemeClr>
                </a:solidFill>
              </a:rPr>
              <a:t>Which professionals can </a:t>
            </a:r>
            <a:r>
              <a:rPr lang="en-US" b="1" dirty="0" smtClean="0">
                <a:solidFill>
                  <a:schemeClr val="accent2">
                    <a:lumMod val="75000"/>
                  </a:schemeClr>
                </a:solidFill>
              </a:rPr>
              <a:t>help?</a:t>
            </a:r>
            <a:r>
              <a:rPr lang="en-US" dirty="0" smtClean="0">
                <a:solidFill>
                  <a:schemeClr val="accent2">
                    <a:lumMod val="75000"/>
                  </a:schemeClr>
                </a:solidFill>
              </a:rPr>
              <a:t> </a:t>
            </a:r>
            <a:endParaRPr lang="en-US" dirty="0">
              <a:solidFill>
                <a:schemeClr val="accent2">
                  <a:lumMod val="75000"/>
                </a:schemeClr>
              </a:solidFill>
            </a:endParaRPr>
          </a:p>
        </p:txBody>
      </p:sp>
      <p:sp>
        <p:nvSpPr>
          <p:cNvPr id="3" name="Content Placeholder 2"/>
          <p:cNvSpPr>
            <a:spLocks noGrp="1"/>
          </p:cNvSpPr>
          <p:nvPr>
            <p:ph idx="1"/>
          </p:nvPr>
        </p:nvSpPr>
        <p:spPr>
          <a:xfrm>
            <a:off x="157655" y="1766904"/>
            <a:ext cx="11887200" cy="4492004"/>
          </a:xfrm>
        </p:spPr>
        <p:txBody>
          <a:bodyPr>
            <a:noAutofit/>
          </a:bodyPr>
          <a:lstStyle/>
          <a:p>
            <a:pPr>
              <a:buFont typeface="Wingdings" panose="05000000000000000000" pitchFamily="2" charset="2"/>
              <a:buChar char="Ø"/>
            </a:pPr>
            <a:r>
              <a:rPr lang="en-US" sz="3200" b="1" dirty="0"/>
              <a:t>Continence advisers </a:t>
            </a:r>
            <a:r>
              <a:rPr lang="en-US" sz="3200" dirty="0" smtClean="0"/>
              <a:t>/ Continence </a:t>
            </a:r>
            <a:r>
              <a:rPr lang="en-US" sz="3200" dirty="0"/>
              <a:t>clinic</a:t>
            </a:r>
            <a:r>
              <a:rPr lang="en-US" sz="3200" dirty="0" smtClean="0"/>
              <a:t>.</a:t>
            </a:r>
          </a:p>
          <a:p>
            <a:pPr>
              <a:buFont typeface="Wingdings" panose="05000000000000000000" pitchFamily="2" charset="2"/>
              <a:buChar char="Ø"/>
            </a:pPr>
            <a:r>
              <a:rPr lang="en-US" sz="3200" b="1" dirty="0"/>
              <a:t>S</a:t>
            </a:r>
            <a:r>
              <a:rPr lang="en-US" sz="3200" b="1" dirty="0" smtClean="0"/>
              <a:t>pecialist consultant: </a:t>
            </a:r>
            <a:r>
              <a:rPr lang="en-US" sz="3200" dirty="0" smtClean="0"/>
              <a:t>urologist, gastroenterologist</a:t>
            </a:r>
            <a:r>
              <a:rPr lang="en-US" sz="3200" dirty="0"/>
              <a:t>, </a:t>
            </a:r>
            <a:r>
              <a:rPr lang="en-US" sz="3200" dirty="0" smtClean="0"/>
              <a:t>gynecologist or geriatrician</a:t>
            </a:r>
            <a:r>
              <a:rPr lang="en-US" sz="3200" dirty="0"/>
              <a:t>. </a:t>
            </a:r>
            <a:endParaRPr lang="en-US" sz="3200" dirty="0" smtClean="0"/>
          </a:p>
          <a:p>
            <a:pPr>
              <a:buFont typeface="Wingdings" panose="05000000000000000000" pitchFamily="2" charset="2"/>
              <a:buChar char="Ø"/>
            </a:pPr>
            <a:r>
              <a:rPr lang="en-US" sz="3200" b="1" dirty="0"/>
              <a:t>Physiotherapists </a:t>
            </a:r>
            <a:endParaRPr lang="en-US" sz="3200" b="1" dirty="0" smtClean="0"/>
          </a:p>
          <a:p>
            <a:pPr>
              <a:buFont typeface="Wingdings" panose="05000000000000000000" pitchFamily="2" charset="2"/>
              <a:buChar char="Ø"/>
            </a:pPr>
            <a:r>
              <a:rPr lang="en-US" sz="3200" b="1" dirty="0"/>
              <a:t>Occupational therapists </a:t>
            </a:r>
            <a:endParaRPr lang="en-US" sz="3200" b="1" dirty="0" smtClean="0"/>
          </a:p>
          <a:p>
            <a:pPr>
              <a:buFont typeface="Wingdings" panose="05000000000000000000" pitchFamily="2" charset="2"/>
              <a:buChar char="Ø"/>
            </a:pPr>
            <a:r>
              <a:rPr lang="en-US" sz="3200" b="1" dirty="0"/>
              <a:t>Speech and language therapists </a:t>
            </a:r>
            <a:endParaRPr lang="en-US" sz="3200" b="1" dirty="0" smtClean="0"/>
          </a:p>
          <a:p>
            <a:pPr>
              <a:buFont typeface="Wingdings" panose="05000000000000000000" pitchFamily="2" charset="2"/>
              <a:buChar char="Ø"/>
            </a:pPr>
            <a:r>
              <a:rPr lang="en-US" sz="3200" b="1" dirty="0"/>
              <a:t>Dietitians </a:t>
            </a:r>
            <a:endParaRPr lang="en-US" sz="3200" b="1" dirty="0" smtClean="0"/>
          </a:p>
          <a:p>
            <a:pPr>
              <a:buFont typeface="Wingdings" panose="05000000000000000000" pitchFamily="2" charset="2"/>
              <a:buChar char="Ø"/>
            </a:pPr>
            <a:r>
              <a:rPr lang="en-US" sz="3200" b="1" dirty="0"/>
              <a:t>Social workers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endParaRPr lang="en-US" sz="3200" b="1" dirty="0"/>
          </a:p>
        </p:txBody>
      </p:sp>
    </p:spTree>
    <p:extLst>
      <p:ext uri="{BB962C8B-B14F-4D97-AF65-F5344CB8AC3E}">
        <p14:creationId xmlns:p14="http://schemas.microsoft.com/office/powerpoint/2010/main" val="213419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14400"/>
          </a:xfrm>
        </p:spPr>
        <p:txBody>
          <a:bodyPr>
            <a:normAutofit/>
          </a:bodyPr>
          <a:lstStyle/>
          <a:p>
            <a:pPr algn="ctr"/>
            <a:r>
              <a:rPr lang="en-US" sz="6000" b="1" dirty="0">
                <a:solidFill>
                  <a:schemeClr val="accent2">
                    <a:lumMod val="75000"/>
                  </a:schemeClr>
                </a:solidFill>
              </a:rPr>
              <a:t>Living with </a:t>
            </a:r>
            <a:r>
              <a:rPr lang="en-US" sz="6000" b="1" dirty="0" smtClean="0">
                <a:solidFill>
                  <a:schemeClr val="accent2">
                    <a:lumMod val="75000"/>
                  </a:schemeClr>
                </a:solidFill>
              </a:rPr>
              <a:t>ongoing incontinence</a:t>
            </a:r>
            <a:r>
              <a:rPr lang="en-US" sz="6000" dirty="0" smtClean="0">
                <a:solidFill>
                  <a:schemeClr val="accent2">
                    <a:lumMod val="75000"/>
                  </a:schemeClr>
                </a:solidFill>
              </a:rPr>
              <a:t> </a:t>
            </a:r>
            <a:endParaRPr lang="en-US" sz="6000" dirty="0">
              <a:solidFill>
                <a:schemeClr val="accent2">
                  <a:lumMod val="75000"/>
                </a:schemeClr>
              </a:solidFill>
            </a:endParaRPr>
          </a:p>
        </p:txBody>
      </p:sp>
      <p:sp>
        <p:nvSpPr>
          <p:cNvPr id="3" name="Content Placeholder 2"/>
          <p:cNvSpPr>
            <a:spLocks noGrp="1"/>
          </p:cNvSpPr>
          <p:nvPr>
            <p:ph idx="1"/>
          </p:nvPr>
        </p:nvSpPr>
        <p:spPr>
          <a:xfrm>
            <a:off x="173421" y="1773541"/>
            <a:ext cx="11839903" cy="4699446"/>
          </a:xfrm>
        </p:spPr>
        <p:txBody>
          <a:bodyPr>
            <a:normAutofit/>
          </a:bodyPr>
          <a:lstStyle/>
          <a:p>
            <a:pPr>
              <a:buFont typeface="Wingdings" panose="05000000000000000000" pitchFamily="2" charset="2"/>
              <a:buChar char="Ø"/>
            </a:pPr>
            <a:r>
              <a:rPr lang="en-US" sz="2800" dirty="0" smtClean="0"/>
              <a:t>Incontinence </a:t>
            </a:r>
            <a:r>
              <a:rPr lang="en-US" sz="2800" dirty="0"/>
              <a:t>can be managed </a:t>
            </a:r>
            <a:r>
              <a:rPr lang="en-US" sz="2800" b="1" dirty="0"/>
              <a:t>discreetly as part of daily living. </a:t>
            </a:r>
            <a:endParaRPr lang="en-US" sz="2800" b="1" dirty="0" smtClean="0"/>
          </a:p>
          <a:p>
            <a:pPr>
              <a:buFont typeface="Wingdings" panose="05000000000000000000" pitchFamily="2" charset="2"/>
              <a:buChar char="Ø"/>
            </a:pPr>
            <a:r>
              <a:rPr lang="en-US" sz="2800" dirty="0" smtClean="0"/>
              <a:t>There </a:t>
            </a:r>
            <a:r>
              <a:rPr lang="en-US" sz="2800" dirty="0"/>
              <a:t>are various </a:t>
            </a:r>
            <a:r>
              <a:rPr lang="en-US" sz="2800" b="1" dirty="0"/>
              <a:t>continence products available</a:t>
            </a:r>
            <a:r>
              <a:rPr lang="en-US" sz="2800" dirty="0"/>
              <a:t>. These include </a:t>
            </a:r>
            <a:r>
              <a:rPr lang="en-US" sz="2800" dirty="0" smtClean="0"/>
              <a:t>high-absorbency pads </a:t>
            </a:r>
            <a:r>
              <a:rPr lang="en-US" sz="2800" dirty="0"/>
              <a:t>and pull ups, with a built-in ‘</a:t>
            </a:r>
            <a:r>
              <a:rPr lang="en-US" sz="2800" b="1" dirty="0"/>
              <a:t>hydrophobic</a:t>
            </a:r>
            <a:r>
              <a:rPr lang="en-US" sz="2800" dirty="0"/>
              <a:t>’ layer for skin protection. </a:t>
            </a:r>
          </a:p>
          <a:p>
            <a:pPr>
              <a:buFont typeface="Wingdings" panose="05000000000000000000" pitchFamily="2" charset="2"/>
              <a:buChar char="Ø"/>
            </a:pPr>
            <a:r>
              <a:rPr lang="en-US" sz="2800" dirty="0"/>
              <a:t>Absorbent, washable </a:t>
            </a:r>
            <a:r>
              <a:rPr lang="en-US" sz="2800" b="1" dirty="0"/>
              <a:t>seat pads </a:t>
            </a:r>
            <a:r>
              <a:rPr lang="en-US" sz="2800" dirty="0"/>
              <a:t>can be used to protect your furniture and are made in a range of colors. </a:t>
            </a:r>
            <a:endParaRPr lang="en-US" sz="2800" dirty="0" smtClean="0"/>
          </a:p>
          <a:p>
            <a:pPr>
              <a:buFont typeface="Wingdings" panose="05000000000000000000" pitchFamily="2" charset="2"/>
              <a:buChar char="Ø"/>
            </a:pPr>
            <a:r>
              <a:rPr lang="en-US" sz="2800" b="1" dirty="0" smtClean="0"/>
              <a:t>Mattress </a:t>
            </a:r>
            <a:r>
              <a:rPr lang="en-US" sz="2800" b="1" dirty="0"/>
              <a:t>protectors </a:t>
            </a:r>
            <a:r>
              <a:rPr lang="en-US" sz="2800" dirty="0"/>
              <a:t>and absorbent bed pads with tuck-in </a:t>
            </a:r>
            <a:r>
              <a:rPr lang="en-US" sz="2800" dirty="0" smtClean="0"/>
              <a:t>flaps (</a:t>
            </a:r>
            <a:r>
              <a:rPr lang="en-US" sz="2800" dirty="0"/>
              <a:t>known as draw sheets) will reduce how often you need to change your bedding</a:t>
            </a:r>
            <a:r>
              <a:rPr lang="en-US" sz="2800" dirty="0" smtClean="0"/>
              <a:t>.</a:t>
            </a:r>
          </a:p>
          <a:p>
            <a:pPr>
              <a:buFont typeface="Wingdings" panose="05000000000000000000" pitchFamily="2" charset="2"/>
              <a:buChar char="Ø"/>
            </a:pPr>
            <a:r>
              <a:rPr lang="en-US" sz="2800" dirty="0"/>
              <a:t> </a:t>
            </a:r>
            <a:r>
              <a:rPr lang="en-US" sz="2800" dirty="0" smtClean="0"/>
              <a:t>A </a:t>
            </a:r>
            <a:r>
              <a:rPr lang="en-US" sz="2800" b="1" dirty="0"/>
              <a:t>commode</a:t>
            </a:r>
            <a:r>
              <a:rPr lang="en-US" sz="2800" dirty="0"/>
              <a:t> is like a chair with a removable potty under the seat, and can be useful to have in the bedroom, especially at night. </a:t>
            </a:r>
          </a:p>
        </p:txBody>
      </p:sp>
    </p:spTree>
    <p:extLst>
      <p:ext uri="{BB962C8B-B14F-4D97-AF65-F5344CB8AC3E}">
        <p14:creationId xmlns:p14="http://schemas.microsoft.com/office/powerpoint/2010/main" val="3424749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14400"/>
          </a:xfrm>
        </p:spPr>
        <p:txBody>
          <a:bodyPr>
            <a:normAutofit/>
          </a:bodyPr>
          <a:lstStyle/>
          <a:p>
            <a:pPr algn="ctr"/>
            <a:r>
              <a:rPr lang="en-US" sz="6000" b="1" dirty="0">
                <a:solidFill>
                  <a:schemeClr val="accent2">
                    <a:lumMod val="75000"/>
                  </a:schemeClr>
                </a:solidFill>
              </a:rPr>
              <a:t>Living with </a:t>
            </a:r>
            <a:r>
              <a:rPr lang="en-US" sz="6000" b="1" dirty="0" smtClean="0">
                <a:solidFill>
                  <a:schemeClr val="accent2">
                    <a:lumMod val="75000"/>
                  </a:schemeClr>
                </a:solidFill>
              </a:rPr>
              <a:t>ongoing incontinence</a:t>
            </a:r>
            <a:r>
              <a:rPr lang="en-US" sz="6000" dirty="0" smtClean="0">
                <a:solidFill>
                  <a:schemeClr val="accent2">
                    <a:lumMod val="75000"/>
                  </a:schemeClr>
                </a:solidFill>
              </a:rPr>
              <a:t> </a:t>
            </a:r>
            <a:endParaRPr lang="en-US" sz="6000" dirty="0">
              <a:solidFill>
                <a:schemeClr val="accent2">
                  <a:lumMod val="75000"/>
                </a:schemeClr>
              </a:solidFill>
            </a:endParaRPr>
          </a:p>
        </p:txBody>
      </p:sp>
      <p:sp>
        <p:nvSpPr>
          <p:cNvPr id="3" name="Content Placeholder 2"/>
          <p:cNvSpPr>
            <a:spLocks noGrp="1"/>
          </p:cNvSpPr>
          <p:nvPr>
            <p:ph idx="1"/>
          </p:nvPr>
        </p:nvSpPr>
        <p:spPr>
          <a:xfrm>
            <a:off x="173421" y="1773540"/>
            <a:ext cx="11871434" cy="5084459"/>
          </a:xfrm>
        </p:spPr>
        <p:txBody>
          <a:bodyPr>
            <a:noAutofit/>
          </a:bodyPr>
          <a:lstStyle/>
          <a:p>
            <a:pPr>
              <a:buFont typeface="Wingdings" panose="05000000000000000000" pitchFamily="2" charset="2"/>
              <a:buChar char="Ø"/>
            </a:pPr>
            <a:r>
              <a:rPr lang="en-US" b="1" dirty="0" smtClean="0"/>
              <a:t>Practical </a:t>
            </a:r>
            <a:r>
              <a:rPr lang="en-US" b="1" dirty="0"/>
              <a:t>measures </a:t>
            </a:r>
            <a:r>
              <a:rPr lang="en-US" dirty="0"/>
              <a:t>like planning access to toilets, when you are out, and having a change of clothing and hygiene kit with you (which might include plastic bags for disposal or laundry, soap and flannel, antibacterial wet wipes and latex gloves) will help you manage in any situation. </a:t>
            </a:r>
            <a:endParaRPr lang="en-US" dirty="0" smtClean="0"/>
          </a:p>
          <a:p>
            <a:pPr>
              <a:buFont typeface="Wingdings" panose="05000000000000000000" pitchFamily="2" charset="2"/>
              <a:buChar char="Ø"/>
            </a:pPr>
            <a:r>
              <a:rPr lang="en-US" dirty="0" smtClean="0"/>
              <a:t>The </a:t>
            </a:r>
            <a:r>
              <a:rPr lang="en-US" dirty="0"/>
              <a:t>National Key Scheme (NKS), or Royal Association for Disability Rights (RADAR) Scheme, provides </a:t>
            </a:r>
            <a:r>
              <a:rPr lang="en-US" b="1" dirty="0"/>
              <a:t>keys to public disabled toilets </a:t>
            </a:r>
            <a:r>
              <a:rPr lang="en-US" dirty="0"/>
              <a:t>designed for wheelchair access. The scheme is available to people with disabilities or health conditions seriously affecting their continence. If you are eligible your council may provide a key free of charge. </a:t>
            </a:r>
            <a:endParaRPr lang="en-US" dirty="0" smtClean="0"/>
          </a:p>
          <a:p>
            <a:pPr>
              <a:buFont typeface="Wingdings" panose="05000000000000000000" pitchFamily="2" charset="2"/>
              <a:buChar char="Ø"/>
            </a:pPr>
            <a:r>
              <a:rPr lang="en-US" b="1" dirty="0" smtClean="0"/>
              <a:t>A daily routine of regular visits to the toilet</a:t>
            </a:r>
            <a:r>
              <a:rPr lang="en-US" dirty="0" smtClean="0"/>
              <a:t>, and reducing the amount you drink before bed time, will help to avoid accidents. </a:t>
            </a:r>
            <a:endParaRPr lang="en-US" dirty="0" smtClean="0"/>
          </a:p>
          <a:p>
            <a:pPr>
              <a:buFont typeface="Wingdings" panose="05000000000000000000" pitchFamily="2" charset="2"/>
              <a:buChar char="Ø"/>
            </a:pPr>
            <a:r>
              <a:rPr lang="en-US" dirty="0" smtClean="0"/>
              <a:t>An </a:t>
            </a:r>
            <a:r>
              <a:rPr lang="en-US" b="1" dirty="0" smtClean="0"/>
              <a:t>alarm</a:t>
            </a:r>
            <a:r>
              <a:rPr lang="en-US" dirty="0" smtClean="0"/>
              <a:t> can be used to schedule a visit to the toilet during the night, or you may prefer to try a </a:t>
            </a:r>
            <a:r>
              <a:rPr lang="en-US" b="1" dirty="0" smtClean="0"/>
              <a:t>moisture alarm </a:t>
            </a:r>
            <a:r>
              <a:rPr lang="en-US" dirty="0" smtClean="0"/>
              <a:t>on your bed, which will sound when wetness is detected. This is designed to wake you up so that you can finish emptying your bladder in the toilet</a:t>
            </a:r>
            <a:r>
              <a:rPr lang="en-US" dirty="0" smtClean="0"/>
              <a:t>. You </a:t>
            </a:r>
            <a:r>
              <a:rPr lang="en-US" dirty="0"/>
              <a:t>may wish to wear a silent </a:t>
            </a:r>
            <a:r>
              <a:rPr lang="en-US" b="1" dirty="0"/>
              <a:t>vibrating alarm </a:t>
            </a:r>
            <a:r>
              <a:rPr lang="en-US" dirty="0"/>
              <a:t>watch, which can be set to give a discreet reminder at regular intervals. </a:t>
            </a:r>
            <a:endParaRPr lang="en-US" dirty="0" smtClean="0"/>
          </a:p>
        </p:txBody>
      </p:sp>
    </p:spTree>
    <p:extLst>
      <p:ext uri="{BB962C8B-B14F-4D97-AF65-F5344CB8AC3E}">
        <p14:creationId xmlns:p14="http://schemas.microsoft.com/office/powerpoint/2010/main" val="4146984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14400"/>
          </a:xfrm>
        </p:spPr>
        <p:txBody>
          <a:bodyPr>
            <a:normAutofit/>
          </a:bodyPr>
          <a:lstStyle/>
          <a:p>
            <a:pPr algn="ctr"/>
            <a:r>
              <a:rPr lang="en-US" sz="5400" b="1" dirty="0">
                <a:solidFill>
                  <a:schemeClr val="accent2">
                    <a:lumMod val="75000"/>
                  </a:schemeClr>
                </a:solidFill>
              </a:rPr>
              <a:t>Living with </a:t>
            </a:r>
            <a:r>
              <a:rPr lang="en-US" sz="5400" b="1" dirty="0" smtClean="0">
                <a:solidFill>
                  <a:schemeClr val="accent2">
                    <a:lumMod val="75000"/>
                  </a:schemeClr>
                </a:solidFill>
              </a:rPr>
              <a:t>ongoing incontinence</a:t>
            </a:r>
            <a:r>
              <a:rPr lang="en-US" sz="5400" dirty="0" smtClean="0">
                <a:solidFill>
                  <a:schemeClr val="accent2">
                    <a:lumMod val="75000"/>
                  </a:schemeClr>
                </a:solidFill>
              </a:rPr>
              <a:t> </a:t>
            </a:r>
            <a:endParaRPr lang="en-US" sz="5400" dirty="0">
              <a:solidFill>
                <a:schemeClr val="accent2">
                  <a:lumMod val="75000"/>
                </a:schemeClr>
              </a:solidFill>
            </a:endParaRPr>
          </a:p>
        </p:txBody>
      </p:sp>
      <p:sp>
        <p:nvSpPr>
          <p:cNvPr id="3" name="Content Placeholder 2"/>
          <p:cNvSpPr>
            <a:spLocks noGrp="1"/>
          </p:cNvSpPr>
          <p:nvPr>
            <p:ph idx="1"/>
          </p:nvPr>
        </p:nvSpPr>
        <p:spPr>
          <a:xfrm>
            <a:off x="536029" y="1773541"/>
            <a:ext cx="11177750" cy="4699446"/>
          </a:xfrm>
        </p:spPr>
        <p:txBody>
          <a:bodyPr>
            <a:normAutofit/>
          </a:bodyPr>
          <a:lstStyle/>
          <a:p>
            <a:pPr>
              <a:buFont typeface="Wingdings" panose="05000000000000000000" pitchFamily="2" charset="2"/>
              <a:buChar char="Ø"/>
            </a:pPr>
            <a:r>
              <a:rPr lang="en-US" sz="2800" b="1" dirty="0" smtClean="0"/>
              <a:t>Specialized </a:t>
            </a:r>
            <a:r>
              <a:rPr lang="en-US" sz="2800" b="1" dirty="0"/>
              <a:t>products </a:t>
            </a:r>
            <a:r>
              <a:rPr lang="en-US" sz="2800" dirty="0"/>
              <a:t>such as catheters, anal plugs, urine drainage bags and appliances for men can be </a:t>
            </a:r>
            <a:r>
              <a:rPr lang="en-US" sz="2800" dirty="0" smtClean="0"/>
              <a:t>available. </a:t>
            </a:r>
          </a:p>
          <a:p>
            <a:pPr>
              <a:buFont typeface="Wingdings" panose="05000000000000000000" pitchFamily="2" charset="2"/>
              <a:buChar char="Ø"/>
            </a:pPr>
            <a:r>
              <a:rPr lang="en-US" sz="2800" b="1" dirty="0" smtClean="0">
                <a:solidFill>
                  <a:schemeClr val="tx1"/>
                </a:solidFill>
              </a:rPr>
              <a:t>Careful </a:t>
            </a:r>
            <a:r>
              <a:rPr lang="en-US" sz="2800" b="1" dirty="0">
                <a:solidFill>
                  <a:schemeClr val="tx1"/>
                </a:solidFill>
              </a:rPr>
              <a:t>hygiene </a:t>
            </a:r>
            <a:r>
              <a:rPr lang="en-US" sz="2800" dirty="0">
                <a:solidFill>
                  <a:schemeClr val="tx1"/>
                </a:solidFill>
              </a:rPr>
              <a:t>and skin care around the affected area are needed to avoid the risk of </a:t>
            </a:r>
            <a:r>
              <a:rPr lang="en-US" sz="2800" dirty="0" smtClean="0">
                <a:solidFill>
                  <a:schemeClr val="tx1"/>
                </a:solidFill>
              </a:rPr>
              <a:t>dermatitis.</a:t>
            </a:r>
            <a:r>
              <a:rPr lang="en-US" sz="2800" dirty="0">
                <a:solidFill>
                  <a:schemeClr val="tx1"/>
                </a:solidFill>
              </a:rPr>
              <a:t/>
            </a:r>
            <a:br>
              <a:rPr lang="en-US" sz="2800" dirty="0">
                <a:solidFill>
                  <a:schemeClr val="tx1"/>
                </a:solidFill>
              </a:rPr>
            </a:br>
            <a:r>
              <a:rPr lang="en-US" sz="2800" dirty="0">
                <a:solidFill>
                  <a:schemeClr val="tx1"/>
                </a:solidFill>
              </a:rPr>
              <a:t>If your skin is badly affected, an </a:t>
            </a:r>
            <a:r>
              <a:rPr lang="en-US" sz="2800" b="1" dirty="0">
                <a:solidFill>
                  <a:schemeClr val="tx1"/>
                </a:solidFill>
              </a:rPr>
              <a:t>‘indwelling’ catheter</a:t>
            </a:r>
            <a:r>
              <a:rPr lang="en-US" sz="2800" dirty="0">
                <a:solidFill>
                  <a:schemeClr val="tx1"/>
                </a:solidFill>
              </a:rPr>
              <a:t>, in which the bag is attached to the leg and worn under clothing, may be recommended, though this is </a:t>
            </a:r>
            <a:r>
              <a:rPr lang="en-US" sz="2800" dirty="0" smtClean="0">
                <a:solidFill>
                  <a:schemeClr val="tx1"/>
                </a:solidFill>
              </a:rPr>
              <a:t>generally used </a:t>
            </a:r>
            <a:r>
              <a:rPr lang="en-US" sz="2800" dirty="0">
                <a:solidFill>
                  <a:schemeClr val="tx1"/>
                </a:solidFill>
              </a:rPr>
              <a:t>as a last resort. </a:t>
            </a:r>
            <a:endParaRPr lang="en-US" sz="2800" dirty="0" smtClean="0">
              <a:solidFill>
                <a:schemeClr val="tx1"/>
              </a:solidFill>
            </a:endParaRPr>
          </a:p>
          <a:p>
            <a:pPr>
              <a:buFont typeface="Wingdings" panose="05000000000000000000" pitchFamily="2" charset="2"/>
              <a:buChar char="Ø"/>
            </a:pPr>
            <a:r>
              <a:rPr lang="en-US" sz="2800" dirty="0" smtClean="0">
                <a:solidFill>
                  <a:schemeClr val="tx1"/>
                </a:solidFill>
              </a:rPr>
              <a:t>In </a:t>
            </a:r>
            <a:r>
              <a:rPr lang="en-US" sz="2800" dirty="0">
                <a:solidFill>
                  <a:schemeClr val="tx1"/>
                </a:solidFill>
              </a:rPr>
              <a:t>some cases a </a:t>
            </a:r>
            <a:r>
              <a:rPr lang="en-US" sz="2800" b="1" dirty="0">
                <a:solidFill>
                  <a:schemeClr val="tx1"/>
                </a:solidFill>
              </a:rPr>
              <a:t>supra-pubic </a:t>
            </a:r>
            <a:r>
              <a:rPr lang="en-US" sz="2800" b="1" dirty="0" smtClean="0">
                <a:solidFill>
                  <a:schemeClr val="tx1"/>
                </a:solidFill>
              </a:rPr>
              <a:t>catheter</a:t>
            </a:r>
            <a:r>
              <a:rPr lang="en-US" sz="2800" dirty="0" smtClean="0">
                <a:solidFill>
                  <a:schemeClr val="tx1"/>
                </a:solidFill>
              </a:rPr>
              <a:t> </a:t>
            </a:r>
            <a:r>
              <a:rPr lang="en-US" sz="2800" dirty="0">
                <a:solidFill>
                  <a:schemeClr val="tx1"/>
                </a:solidFill>
              </a:rPr>
              <a:t>may prove a more </a:t>
            </a:r>
            <a:r>
              <a:rPr lang="en-US" sz="2800" dirty="0" smtClean="0">
                <a:solidFill>
                  <a:schemeClr val="tx1"/>
                </a:solidFill>
              </a:rPr>
              <a:t>convenient method </a:t>
            </a:r>
            <a:r>
              <a:rPr lang="en-US" sz="2800" dirty="0">
                <a:solidFill>
                  <a:schemeClr val="tx1"/>
                </a:solidFill>
              </a:rPr>
              <a:t>of permanent drainage. </a:t>
            </a:r>
            <a:endParaRPr lang="en-US" sz="2800" dirty="0"/>
          </a:p>
        </p:txBody>
      </p:sp>
    </p:spTree>
    <p:extLst>
      <p:ext uri="{BB962C8B-B14F-4D97-AF65-F5344CB8AC3E}">
        <p14:creationId xmlns:p14="http://schemas.microsoft.com/office/powerpoint/2010/main" val="2789841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7462" y="0"/>
            <a:ext cx="10058400" cy="753843"/>
          </a:xfrm>
        </p:spPr>
        <p:txBody>
          <a:bodyPr>
            <a:noAutofit/>
          </a:bodyPr>
          <a:lstStyle/>
          <a:p>
            <a:pPr algn="ctr"/>
            <a:r>
              <a:rPr lang="en-US" sz="5400" b="1" dirty="0" smtClean="0">
                <a:solidFill>
                  <a:schemeClr val="accent2">
                    <a:lumMod val="75000"/>
                  </a:schemeClr>
                </a:solidFill>
              </a:rPr>
              <a:t>General help guide for Incontinency</a:t>
            </a:r>
            <a:endParaRPr lang="en-US" sz="5400" dirty="0">
              <a:solidFill>
                <a:schemeClr val="accent2">
                  <a:lumMod val="75000"/>
                </a:schemeClr>
              </a:solidFill>
            </a:endParaRPr>
          </a:p>
        </p:txBody>
      </p:sp>
      <p:sp>
        <p:nvSpPr>
          <p:cNvPr id="3" name="Content Placeholder 2"/>
          <p:cNvSpPr>
            <a:spLocks noGrp="1"/>
          </p:cNvSpPr>
          <p:nvPr>
            <p:ph idx="4294967295"/>
          </p:nvPr>
        </p:nvSpPr>
        <p:spPr>
          <a:xfrm>
            <a:off x="189186" y="963394"/>
            <a:ext cx="12002814" cy="5894605"/>
          </a:xfrm>
        </p:spPr>
        <p:txBody>
          <a:bodyPr>
            <a:noAutofit/>
          </a:bodyPr>
          <a:lstStyle/>
          <a:p>
            <a:pPr>
              <a:lnSpc>
                <a:spcPct val="100000"/>
              </a:lnSpc>
              <a:buFont typeface="Wingdings" panose="05000000000000000000" pitchFamily="2" charset="2"/>
              <a:buChar char="Ø"/>
            </a:pPr>
            <a:r>
              <a:rPr lang="en-US" b="1" dirty="0" smtClean="0">
                <a:solidFill>
                  <a:schemeClr val="tx1"/>
                </a:solidFill>
              </a:rPr>
              <a:t>Adopt </a:t>
            </a:r>
            <a:r>
              <a:rPr lang="en-US" b="1" dirty="0">
                <a:solidFill>
                  <a:schemeClr val="tx1"/>
                </a:solidFill>
              </a:rPr>
              <a:t>a </a:t>
            </a:r>
            <a:r>
              <a:rPr lang="en-US" b="1" dirty="0" smtClean="0">
                <a:solidFill>
                  <a:schemeClr val="tx1"/>
                </a:solidFill>
              </a:rPr>
              <a:t>routine </a:t>
            </a:r>
            <a:r>
              <a:rPr lang="en-US" dirty="0">
                <a:solidFill>
                  <a:schemeClr val="tx1"/>
                </a:solidFill>
              </a:rPr>
              <a:t>to help avoid accidents</a:t>
            </a:r>
            <a:r>
              <a:rPr lang="en-US" dirty="0" smtClean="0">
                <a:solidFill>
                  <a:schemeClr val="tx1"/>
                </a:solidFill>
              </a:rPr>
              <a:t>.</a:t>
            </a:r>
          </a:p>
          <a:p>
            <a:pPr>
              <a:lnSpc>
                <a:spcPct val="100000"/>
              </a:lnSpc>
              <a:buFont typeface="Wingdings" panose="05000000000000000000" pitchFamily="2" charset="2"/>
              <a:buChar char="Ø"/>
            </a:pPr>
            <a:r>
              <a:rPr lang="en-US" dirty="0">
                <a:solidFill>
                  <a:schemeClr val="tx1"/>
                </a:solidFill>
              </a:rPr>
              <a:t> </a:t>
            </a:r>
            <a:r>
              <a:rPr lang="en-US" dirty="0" smtClean="0">
                <a:solidFill>
                  <a:schemeClr val="tx1"/>
                </a:solidFill>
              </a:rPr>
              <a:t>Remember </a:t>
            </a:r>
            <a:r>
              <a:rPr lang="en-US" dirty="0">
                <a:solidFill>
                  <a:schemeClr val="tx1"/>
                </a:solidFill>
              </a:rPr>
              <a:t>to </a:t>
            </a:r>
            <a:r>
              <a:rPr lang="en-US" b="1" dirty="0">
                <a:solidFill>
                  <a:schemeClr val="tx1"/>
                </a:solidFill>
              </a:rPr>
              <a:t>follow all the tips and exercises</a:t>
            </a:r>
            <a:r>
              <a:rPr lang="en-US" dirty="0">
                <a:solidFill>
                  <a:schemeClr val="tx1"/>
                </a:solidFill>
              </a:rPr>
              <a:t> your physiotherapist has given you – it takes time for the effects to </a:t>
            </a:r>
            <a:r>
              <a:rPr lang="en-US" dirty="0" smtClean="0">
                <a:solidFill>
                  <a:schemeClr val="tx1"/>
                </a:solidFill>
              </a:rPr>
              <a:t>show.</a:t>
            </a:r>
          </a:p>
          <a:p>
            <a:pPr>
              <a:lnSpc>
                <a:spcPct val="100000"/>
              </a:lnSpc>
              <a:buFont typeface="Wingdings" panose="05000000000000000000" pitchFamily="2" charset="2"/>
              <a:buChar char="Ø"/>
            </a:pPr>
            <a:r>
              <a:rPr lang="en-US" dirty="0">
                <a:solidFill>
                  <a:schemeClr val="tx1"/>
                </a:solidFill>
              </a:rPr>
              <a:t> </a:t>
            </a:r>
            <a:r>
              <a:rPr lang="en-US" dirty="0" smtClean="0">
                <a:solidFill>
                  <a:schemeClr val="tx1"/>
                </a:solidFill>
              </a:rPr>
              <a:t>Drink </a:t>
            </a:r>
            <a:r>
              <a:rPr lang="en-US" b="1" dirty="0">
                <a:solidFill>
                  <a:schemeClr val="tx1"/>
                </a:solidFill>
              </a:rPr>
              <a:t>plenty of fluids during the da</a:t>
            </a:r>
            <a:r>
              <a:rPr lang="en-US" dirty="0">
                <a:solidFill>
                  <a:schemeClr val="tx1"/>
                </a:solidFill>
              </a:rPr>
              <a:t>y especially water. This will help to avoid infections of the bladder and also constipation. Try to have 6-8 glasses of fluid each day, and more if you have a </a:t>
            </a:r>
            <a:r>
              <a:rPr lang="en-US" dirty="0" smtClean="0">
                <a:solidFill>
                  <a:schemeClr val="tx1"/>
                </a:solidFill>
              </a:rPr>
              <a:t>catheter.</a:t>
            </a:r>
          </a:p>
          <a:p>
            <a:pPr>
              <a:lnSpc>
                <a:spcPct val="100000"/>
              </a:lnSpc>
              <a:buFont typeface="Wingdings" panose="05000000000000000000" pitchFamily="2" charset="2"/>
              <a:buChar char="Ø"/>
            </a:pPr>
            <a:r>
              <a:rPr lang="en-US" dirty="0">
                <a:solidFill>
                  <a:schemeClr val="tx1"/>
                </a:solidFill>
              </a:rPr>
              <a:t> </a:t>
            </a:r>
            <a:r>
              <a:rPr lang="en-US" b="1" dirty="0" smtClean="0">
                <a:solidFill>
                  <a:schemeClr val="tx1"/>
                </a:solidFill>
              </a:rPr>
              <a:t>Cut </a:t>
            </a:r>
            <a:r>
              <a:rPr lang="en-US" b="1" dirty="0">
                <a:solidFill>
                  <a:schemeClr val="tx1"/>
                </a:solidFill>
              </a:rPr>
              <a:t>down on drinks </a:t>
            </a:r>
            <a:r>
              <a:rPr lang="en-US" b="1" dirty="0" smtClean="0">
                <a:solidFill>
                  <a:schemeClr val="tx1"/>
                </a:solidFill>
              </a:rPr>
              <a:t>with caffeine </a:t>
            </a:r>
            <a:r>
              <a:rPr lang="en-US" dirty="0" err="1" smtClean="0">
                <a:solidFill>
                  <a:schemeClr val="tx1"/>
                </a:solidFill>
              </a:rPr>
              <a:t>eg</a:t>
            </a:r>
            <a:r>
              <a:rPr lang="en-US" dirty="0" smtClean="0">
                <a:solidFill>
                  <a:schemeClr val="tx1"/>
                </a:solidFill>
              </a:rPr>
              <a:t>. </a:t>
            </a:r>
            <a:r>
              <a:rPr lang="en-US" dirty="0">
                <a:solidFill>
                  <a:schemeClr val="tx1"/>
                </a:solidFill>
              </a:rPr>
              <a:t>tea, coffee and cola, and alcoholic drinks, as they can irritate the bladder</a:t>
            </a:r>
            <a:r>
              <a:rPr lang="en-US" dirty="0" smtClean="0">
                <a:solidFill>
                  <a:schemeClr val="tx1"/>
                </a:solidFill>
              </a:rPr>
              <a:t>.</a:t>
            </a:r>
          </a:p>
          <a:p>
            <a:pPr>
              <a:lnSpc>
                <a:spcPct val="100000"/>
              </a:lnSpc>
              <a:buFont typeface="Wingdings" panose="05000000000000000000" pitchFamily="2" charset="2"/>
              <a:buChar char="Ø"/>
            </a:pPr>
            <a:r>
              <a:rPr lang="en-US" dirty="0">
                <a:solidFill>
                  <a:schemeClr val="tx1"/>
                </a:solidFill>
              </a:rPr>
              <a:t> </a:t>
            </a:r>
            <a:r>
              <a:rPr lang="en-US" dirty="0" smtClean="0">
                <a:solidFill>
                  <a:schemeClr val="tx1"/>
                </a:solidFill>
              </a:rPr>
              <a:t>Follow </a:t>
            </a:r>
            <a:r>
              <a:rPr lang="en-US" b="1" dirty="0">
                <a:solidFill>
                  <a:schemeClr val="tx1"/>
                </a:solidFill>
              </a:rPr>
              <a:t>a balanced diet </a:t>
            </a:r>
            <a:r>
              <a:rPr lang="en-US" dirty="0">
                <a:solidFill>
                  <a:schemeClr val="tx1"/>
                </a:solidFill>
              </a:rPr>
              <a:t>with plenty of fruits and vegetables. </a:t>
            </a:r>
            <a:endParaRPr lang="en-US" dirty="0" smtClean="0">
              <a:solidFill>
                <a:schemeClr val="tx1"/>
              </a:solidFill>
            </a:endParaRPr>
          </a:p>
          <a:p>
            <a:pPr>
              <a:lnSpc>
                <a:spcPct val="100000"/>
              </a:lnSpc>
              <a:buFont typeface="Wingdings" panose="05000000000000000000" pitchFamily="2" charset="2"/>
              <a:buChar char="Ø"/>
            </a:pPr>
            <a:r>
              <a:rPr lang="en-US" dirty="0" smtClean="0">
                <a:solidFill>
                  <a:schemeClr val="tx1"/>
                </a:solidFill>
              </a:rPr>
              <a:t>Keep </a:t>
            </a:r>
            <a:r>
              <a:rPr lang="en-US" b="1" dirty="0">
                <a:solidFill>
                  <a:schemeClr val="tx1"/>
                </a:solidFill>
              </a:rPr>
              <a:t>as active as </a:t>
            </a:r>
            <a:r>
              <a:rPr lang="en-US" dirty="0">
                <a:solidFill>
                  <a:schemeClr val="tx1"/>
                </a:solidFill>
              </a:rPr>
              <a:t>you can. This will help stimulate the bowel to move regularly</a:t>
            </a:r>
            <a:r>
              <a:rPr lang="en-US" dirty="0" smtClean="0">
                <a:solidFill>
                  <a:schemeClr val="tx1"/>
                </a:solidFill>
              </a:rPr>
              <a:t>.</a:t>
            </a:r>
          </a:p>
          <a:p>
            <a:pPr>
              <a:lnSpc>
                <a:spcPct val="100000"/>
              </a:lnSpc>
              <a:buFont typeface="Wingdings" panose="05000000000000000000" pitchFamily="2" charset="2"/>
              <a:buChar char="Ø"/>
            </a:pPr>
            <a:r>
              <a:rPr lang="en-US" dirty="0">
                <a:solidFill>
                  <a:schemeClr val="tx1"/>
                </a:solidFill>
              </a:rPr>
              <a:t> </a:t>
            </a:r>
            <a:r>
              <a:rPr lang="en-US" dirty="0" smtClean="0">
                <a:solidFill>
                  <a:schemeClr val="tx1"/>
                </a:solidFill>
              </a:rPr>
              <a:t>Try </a:t>
            </a:r>
            <a:r>
              <a:rPr lang="en-US" dirty="0">
                <a:solidFill>
                  <a:schemeClr val="tx1"/>
                </a:solidFill>
              </a:rPr>
              <a:t>to use </a:t>
            </a:r>
            <a:r>
              <a:rPr lang="en-US" b="1" dirty="0">
                <a:solidFill>
                  <a:schemeClr val="tx1"/>
                </a:solidFill>
              </a:rPr>
              <a:t>the toilet as soon </a:t>
            </a:r>
            <a:r>
              <a:rPr lang="en-US" dirty="0">
                <a:solidFill>
                  <a:schemeClr val="tx1"/>
                </a:solidFill>
              </a:rPr>
              <a:t>as you need to, and empty your bladder fully</a:t>
            </a:r>
            <a:r>
              <a:rPr lang="en-US" dirty="0" smtClean="0">
                <a:solidFill>
                  <a:schemeClr val="tx1"/>
                </a:solidFill>
              </a:rPr>
              <a:t>.</a:t>
            </a:r>
            <a:endParaRPr lang="en-US" dirty="0" smtClean="0">
              <a:solidFill>
                <a:schemeClr val="tx1"/>
              </a:solidFill>
            </a:endParaRPr>
          </a:p>
          <a:p>
            <a:pPr>
              <a:lnSpc>
                <a:spcPct val="100000"/>
              </a:lnSpc>
              <a:buFont typeface="Wingdings" panose="05000000000000000000" pitchFamily="2" charset="2"/>
              <a:buChar char="Ø"/>
            </a:pPr>
            <a:r>
              <a:rPr lang="en-US" dirty="0">
                <a:solidFill>
                  <a:schemeClr val="tx1"/>
                </a:solidFill>
              </a:rPr>
              <a:t> </a:t>
            </a:r>
            <a:r>
              <a:rPr lang="en-US" dirty="0" smtClean="0">
                <a:solidFill>
                  <a:schemeClr val="tx1"/>
                </a:solidFill>
              </a:rPr>
              <a:t>Wear </a:t>
            </a:r>
            <a:r>
              <a:rPr lang="en-US" b="1" dirty="0">
                <a:solidFill>
                  <a:schemeClr val="tx1"/>
                </a:solidFill>
              </a:rPr>
              <a:t>clothes</a:t>
            </a:r>
            <a:r>
              <a:rPr lang="en-US" dirty="0">
                <a:solidFill>
                  <a:schemeClr val="tx1"/>
                </a:solidFill>
              </a:rPr>
              <a:t> that are easier to </a:t>
            </a:r>
            <a:r>
              <a:rPr lang="en-US" dirty="0" smtClean="0">
                <a:solidFill>
                  <a:schemeClr val="tx1"/>
                </a:solidFill>
              </a:rPr>
              <a:t>unfasten.</a:t>
            </a:r>
            <a:endParaRPr lang="en-US" dirty="0" smtClean="0">
              <a:solidFill>
                <a:schemeClr val="tx1"/>
              </a:solidFill>
            </a:endParaRPr>
          </a:p>
          <a:p>
            <a:pPr>
              <a:lnSpc>
                <a:spcPct val="100000"/>
              </a:lnSpc>
              <a:buFont typeface="Wingdings" panose="05000000000000000000" pitchFamily="2" charset="2"/>
              <a:buChar char="Ø"/>
            </a:pPr>
            <a:r>
              <a:rPr lang="en-US" dirty="0">
                <a:solidFill>
                  <a:schemeClr val="tx1"/>
                </a:solidFill>
              </a:rPr>
              <a:t> </a:t>
            </a:r>
            <a:r>
              <a:rPr lang="en-US" b="1" dirty="0" smtClean="0">
                <a:solidFill>
                  <a:schemeClr val="tx1"/>
                </a:solidFill>
              </a:rPr>
              <a:t>Take </a:t>
            </a:r>
            <a:r>
              <a:rPr lang="en-US" b="1" dirty="0">
                <a:solidFill>
                  <a:schemeClr val="tx1"/>
                </a:solidFill>
              </a:rPr>
              <a:t>care of your skin </a:t>
            </a:r>
            <a:r>
              <a:rPr lang="en-US" dirty="0">
                <a:solidFill>
                  <a:schemeClr val="tx1"/>
                </a:solidFill>
              </a:rPr>
              <a:t>by using mild soap or </a:t>
            </a:r>
            <a:r>
              <a:rPr lang="en-US" dirty="0" err="1">
                <a:solidFill>
                  <a:schemeClr val="tx1"/>
                </a:solidFill>
              </a:rPr>
              <a:t>specialised</a:t>
            </a:r>
            <a:r>
              <a:rPr lang="en-US" dirty="0">
                <a:solidFill>
                  <a:schemeClr val="tx1"/>
                </a:solidFill>
              </a:rPr>
              <a:t> products and take care to cleanse and dry thoroughly</a:t>
            </a:r>
            <a:r>
              <a:rPr lang="en-US" dirty="0" smtClean="0">
                <a:solidFill>
                  <a:schemeClr val="tx1"/>
                </a:solidFill>
              </a:rPr>
              <a:t>.</a:t>
            </a:r>
          </a:p>
          <a:p>
            <a:pPr>
              <a:lnSpc>
                <a:spcPct val="100000"/>
              </a:lnSpc>
              <a:buFont typeface="Wingdings" panose="05000000000000000000" pitchFamily="2" charset="2"/>
              <a:buChar char="Ø"/>
            </a:pPr>
            <a:r>
              <a:rPr lang="en-US" dirty="0">
                <a:solidFill>
                  <a:schemeClr val="tx1"/>
                </a:solidFill>
              </a:rPr>
              <a:t> </a:t>
            </a:r>
            <a:r>
              <a:rPr lang="en-US" b="1" dirty="0" smtClean="0">
                <a:solidFill>
                  <a:schemeClr val="tx1"/>
                </a:solidFill>
              </a:rPr>
              <a:t>Dispose</a:t>
            </a:r>
            <a:r>
              <a:rPr lang="en-US" dirty="0" smtClean="0">
                <a:solidFill>
                  <a:schemeClr val="tx1"/>
                </a:solidFill>
              </a:rPr>
              <a:t> </a:t>
            </a:r>
            <a:r>
              <a:rPr lang="en-US" dirty="0">
                <a:solidFill>
                  <a:schemeClr val="tx1"/>
                </a:solidFill>
              </a:rPr>
              <a:t>of incontinence materials safely. </a:t>
            </a:r>
            <a:endParaRPr lang="en-US" dirty="0" smtClean="0">
              <a:solidFill>
                <a:schemeClr val="tx1"/>
              </a:solidFill>
            </a:endParaRPr>
          </a:p>
        </p:txBody>
      </p:sp>
    </p:spTree>
    <p:extLst>
      <p:ext uri="{BB962C8B-B14F-4D97-AF65-F5344CB8AC3E}">
        <p14:creationId xmlns:p14="http://schemas.microsoft.com/office/powerpoint/2010/main" val="2058532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11668" y="352260"/>
            <a:ext cx="6255133" cy="5534646"/>
          </a:xfrm>
          <a:prstGeom prst="rect">
            <a:avLst/>
          </a:prstGeom>
        </p:spPr>
      </p:pic>
    </p:spTree>
    <p:extLst>
      <p:ext uri="{BB962C8B-B14F-4D97-AF65-F5344CB8AC3E}">
        <p14:creationId xmlns:p14="http://schemas.microsoft.com/office/powerpoint/2010/main" val="483033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از تمامی شما سپاسگزارم! – رایزن سامانه گست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33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518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adder innervation, physiology of micturition"/>
          <p:cNvPicPr>
            <a:picLocks noChangeAspect="1" noChangeArrowheads="1"/>
          </p:cNvPicPr>
          <p:nvPr/>
        </p:nvPicPr>
        <p:blipFill rotWithShape="1">
          <a:blip r:embed="rId2">
            <a:extLst>
              <a:ext uri="{28A0092B-C50C-407E-A947-70E740481C1C}">
                <a14:useLocalDpi xmlns:a14="http://schemas.microsoft.com/office/drawing/2010/main" val="0"/>
              </a:ext>
            </a:extLst>
          </a:blip>
          <a:srcRect t="22097"/>
          <a:stretch/>
        </p:blipFill>
        <p:spPr bwMode="auto">
          <a:xfrm>
            <a:off x="315310" y="1088651"/>
            <a:ext cx="7532914" cy="51495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rodynamics: How the brain controls urination | e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914" y="718109"/>
            <a:ext cx="4492175" cy="439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776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683" t="14308" r="12519" b="16147"/>
          <a:stretch/>
        </p:blipFill>
        <p:spPr>
          <a:xfrm>
            <a:off x="877065" y="204950"/>
            <a:ext cx="10347158" cy="5880539"/>
          </a:xfrm>
          <a:prstGeom prst="rect">
            <a:avLst/>
          </a:prstGeom>
        </p:spPr>
      </p:pic>
    </p:spTree>
    <p:extLst>
      <p:ext uri="{BB962C8B-B14F-4D97-AF65-F5344CB8AC3E}">
        <p14:creationId xmlns:p14="http://schemas.microsoft.com/office/powerpoint/2010/main" val="1336941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cturition Reflex - Neural Control of Ur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050" y="192508"/>
            <a:ext cx="5415137" cy="6010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88843" y="1601332"/>
            <a:ext cx="3074357" cy="400110"/>
          </a:xfrm>
          <a:prstGeom prst="rect">
            <a:avLst/>
          </a:prstGeom>
          <a:noFill/>
        </p:spPr>
        <p:txBody>
          <a:bodyPr wrap="square" rtlCol="0">
            <a:spAutoFit/>
          </a:bodyPr>
          <a:lstStyle/>
          <a:p>
            <a:r>
              <a:rPr lang="en-US" sz="2000" b="1" dirty="0" smtClean="0"/>
              <a:t>Pontine Micturition Center</a:t>
            </a:r>
            <a:endParaRPr lang="en-US" sz="2000" b="1" dirty="0"/>
          </a:p>
        </p:txBody>
      </p:sp>
      <p:sp>
        <p:nvSpPr>
          <p:cNvPr id="6" name="Content Placeholder 5"/>
          <p:cNvSpPr>
            <a:spLocks noGrp="1"/>
          </p:cNvSpPr>
          <p:nvPr>
            <p:ph sz="half" idx="4294967295"/>
          </p:nvPr>
        </p:nvSpPr>
        <p:spPr>
          <a:xfrm>
            <a:off x="801143" y="1349148"/>
            <a:ext cx="4938713" cy="3222625"/>
          </a:xfrm>
        </p:spPr>
        <p:txBody>
          <a:bodyPr/>
          <a:lstStyle/>
          <a:p>
            <a:pPr>
              <a:buFont typeface="Wingdings" panose="05000000000000000000" pitchFamily="2" charset="2"/>
              <a:buChar char="q"/>
            </a:pPr>
            <a:r>
              <a:rPr lang="en-US" sz="2400" b="1" dirty="0" smtClean="0"/>
              <a:t>Frontal &amp; internal capsule lesion: </a:t>
            </a:r>
          </a:p>
          <a:p>
            <a:pPr marL="0" indent="0">
              <a:buNone/>
            </a:pPr>
            <a:r>
              <a:rPr lang="en-US" dirty="0" smtClean="0"/>
              <a:t>Hyperactive bladder or uninhibited sphincter relaxation.</a:t>
            </a:r>
          </a:p>
          <a:p>
            <a:pPr marL="0" indent="0">
              <a:buNone/>
            </a:pPr>
            <a:endParaRPr lang="en-US" dirty="0" smtClean="0"/>
          </a:p>
          <a:p>
            <a:pPr>
              <a:buFont typeface="Wingdings" panose="05000000000000000000" pitchFamily="2" charset="2"/>
              <a:buChar char="q"/>
            </a:pPr>
            <a:r>
              <a:rPr lang="en-US" dirty="0"/>
              <a:t> </a:t>
            </a:r>
            <a:r>
              <a:rPr lang="en-US" sz="2400" b="1" dirty="0" err="1" smtClean="0"/>
              <a:t>Putaminal</a:t>
            </a:r>
            <a:r>
              <a:rPr lang="en-US" sz="2400" b="1" dirty="0" smtClean="0"/>
              <a:t> lesion: </a:t>
            </a:r>
          </a:p>
          <a:p>
            <a:pPr marL="0" indent="0">
              <a:buNone/>
            </a:pPr>
            <a:r>
              <a:rPr lang="en-US" dirty="0" smtClean="0"/>
              <a:t>Hyperactive </a:t>
            </a:r>
            <a:r>
              <a:rPr lang="en-US" dirty="0"/>
              <a:t>bladder </a:t>
            </a:r>
            <a:r>
              <a:rPr lang="en-US" dirty="0" smtClean="0"/>
              <a:t>with usually normal sphincter function.</a:t>
            </a:r>
            <a:endParaRPr lang="en-US" dirty="0"/>
          </a:p>
          <a:p>
            <a:endParaRPr lang="en-US" dirty="0"/>
          </a:p>
        </p:txBody>
      </p:sp>
    </p:spTree>
    <p:extLst>
      <p:ext uri="{BB962C8B-B14F-4D97-AF65-F5344CB8AC3E}">
        <p14:creationId xmlns:p14="http://schemas.microsoft.com/office/powerpoint/2010/main" val="3557613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apsubiology.org/anatomy/2020/2020_Exam_Reviews/Exam_3/defecation%20refl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250" y="168443"/>
            <a:ext cx="8603414" cy="608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54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52585" y="165922"/>
            <a:ext cx="10484672" cy="1808021"/>
          </a:xfrm>
          <a:prstGeom prst="rect">
            <a:avLst/>
          </a:prstGeom>
        </p:spPr>
      </p:pic>
      <p:sp>
        <p:nvSpPr>
          <p:cNvPr id="5" name="Content Placeholder 4"/>
          <p:cNvSpPr>
            <a:spLocks noGrp="1"/>
          </p:cNvSpPr>
          <p:nvPr>
            <p:ph idx="1"/>
          </p:nvPr>
        </p:nvSpPr>
        <p:spPr>
          <a:xfrm>
            <a:off x="1126308" y="2140525"/>
            <a:ext cx="10310949" cy="4163180"/>
          </a:xfrm>
        </p:spPr>
        <p:txBody>
          <a:bodyPr>
            <a:normAutofit/>
          </a:bodyPr>
          <a:lstStyle/>
          <a:p>
            <a:pPr marL="0" indent="0">
              <a:buNone/>
            </a:pPr>
            <a:r>
              <a:rPr lang="en-US" sz="2800" b="1" dirty="0" smtClean="0">
                <a:solidFill>
                  <a:schemeClr val="tx1"/>
                </a:solidFill>
              </a:rPr>
              <a:t>Design</a:t>
            </a:r>
            <a:r>
              <a:rPr lang="en-US" sz="2800" b="1" dirty="0">
                <a:solidFill>
                  <a:schemeClr val="tx1"/>
                </a:solidFill>
              </a:rPr>
              <a:t>: </a:t>
            </a:r>
            <a:endParaRPr lang="en-US" sz="2800" b="1" dirty="0" smtClean="0">
              <a:solidFill>
                <a:schemeClr val="tx1"/>
              </a:solidFill>
            </a:endParaRPr>
          </a:p>
          <a:p>
            <a:pPr marL="0" indent="0">
              <a:buNone/>
            </a:pPr>
            <a:r>
              <a:rPr lang="en-US" sz="2800" dirty="0" smtClean="0">
                <a:solidFill>
                  <a:schemeClr val="tx1"/>
                </a:solidFill>
              </a:rPr>
              <a:t>Retrospective </a:t>
            </a:r>
            <a:r>
              <a:rPr lang="en-US" sz="2800" dirty="0" smtClean="0">
                <a:solidFill>
                  <a:schemeClr val="tx1"/>
                </a:solidFill>
              </a:rPr>
              <a:t>study, </a:t>
            </a:r>
            <a:r>
              <a:rPr lang="en-US" sz="2800" dirty="0" smtClean="0">
                <a:solidFill>
                  <a:schemeClr val="tx1"/>
                </a:solidFill>
              </a:rPr>
              <a:t>eighty-two with </a:t>
            </a:r>
            <a:r>
              <a:rPr lang="en-US" sz="2800" u="sng" dirty="0" smtClean="0">
                <a:solidFill>
                  <a:schemeClr val="tx1"/>
                </a:solidFill>
              </a:rPr>
              <a:t>recent </a:t>
            </a:r>
            <a:r>
              <a:rPr lang="en-US" sz="2800" u="sng" dirty="0">
                <a:solidFill>
                  <a:schemeClr val="tx1"/>
                </a:solidFill>
              </a:rPr>
              <a:t>stroke </a:t>
            </a:r>
            <a:r>
              <a:rPr lang="en-US" sz="2800" u="sng" dirty="0">
                <a:solidFill>
                  <a:schemeClr val="tx1"/>
                </a:solidFill>
              </a:rPr>
              <a:t>patients </a:t>
            </a:r>
            <a:r>
              <a:rPr lang="en-US" sz="2800" dirty="0">
                <a:solidFill>
                  <a:schemeClr val="tx1"/>
                </a:solidFill>
              </a:rPr>
              <a:t>(42 women and 40 men; mean age, 65.5y) were included.</a:t>
            </a:r>
            <a:br>
              <a:rPr lang="en-US" sz="2800" dirty="0">
                <a:solidFill>
                  <a:schemeClr val="tx1"/>
                </a:solidFill>
              </a:rPr>
            </a:br>
            <a:r>
              <a:rPr lang="en-US" sz="2800" dirty="0">
                <a:solidFill>
                  <a:schemeClr val="tx1"/>
                </a:solidFill>
              </a:rPr>
              <a:t/>
            </a:r>
            <a:br>
              <a:rPr lang="en-US" sz="2800" dirty="0">
                <a:solidFill>
                  <a:schemeClr val="tx1"/>
                </a:solidFill>
              </a:rPr>
            </a:br>
            <a:r>
              <a:rPr lang="en-US" sz="2800" b="1" dirty="0">
                <a:solidFill>
                  <a:schemeClr val="tx1"/>
                </a:solidFill>
              </a:rPr>
              <a:t>Conclusions: </a:t>
            </a:r>
            <a:endParaRPr lang="en-US" sz="2800" b="1" dirty="0" smtClean="0">
              <a:solidFill>
                <a:schemeClr val="tx1"/>
              </a:solidFill>
            </a:endParaRPr>
          </a:p>
          <a:p>
            <a:pPr marL="0" indent="0">
              <a:buNone/>
            </a:pPr>
            <a:r>
              <a:rPr lang="en-US" sz="2800" b="1" u="sng" dirty="0" smtClean="0">
                <a:solidFill>
                  <a:schemeClr val="tx1"/>
                </a:solidFill>
              </a:rPr>
              <a:t>IBE</a:t>
            </a:r>
            <a:r>
              <a:rPr lang="en-US" sz="2800" dirty="0" smtClean="0">
                <a:solidFill>
                  <a:schemeClr val="tx1"/>
                </a:solidFill>
              </a:rPr>
              <a:t> </a:t>
            </a:r>
            <a:r>
              <a:rPr lang="en-US" sz="2800" dirty="0">
                <a:solidFill>
                  <a:schemeClr val="tx1"/>
                </a:solidFill>
              </a:rPr>
              <a:t>is common among patients with stroke and is caused by </a:t>
            </a:r>
            <a:r>
              <a:rPr lang="en-US" sz="2800" u="sng" dirty="0">
                <a:solidFill>
                  <a:schemeClr val="tx1"/>
                </a:solidFill>
              </a:rPr>
              <a:t>decreased detrusor contractility</a:t>
            </a:r>
            <a:r>
              <a:rPr lang="en-US" sz="2800" dirty="0">
                <a:solidFill>
                  <a:schemeClr val="tx1"/>
                </a:solidFill>
              </a:rPr>
              <a:t> </a:t>
            </a:r>
            <a:r>
              <a:rPr lang="en-US" sz="2800" dirty="0" smtClean="0">
                <a:solidFill>
                  <a:schemeClr val="tx1"/>
                </a:solidFill>
              </a:rPr>
              <a:t>or </a:t>
            </a:r>
            <a:r>
              <a:rPr lang="en-US" sz="2800" u="sng" dirty="0">
                <a:solidFill>
                  <a:schemeClr val="tx1"/>
                </a:solidFill>
              </a:rPr>
              <a:t>detrusor-external sphincter dyssynergia</a:t>
            </a:r>
            <a:r>
              <a:rPr lang="en-US" sz="2800" u="sng" dirty="0" smtClean="0">
                <a:solidFill>
                  <a:schemeClr val="tx1"/>
                </a:solidFill>
              </a:rPr>
              <a:t> </a:t>
            </a:r>
            <a:r>
              <a:rPr lang="en-US" sz="2800" dirty="0" smtClean="0">
                <a:solidFill>
                  <a:schemeClr val="tx1"/>
                </a:solidFill>
              </a:rPr>
              <a:t>(DESD). </a:t>
            </a:r>
            <a:r>
              <a:rPr lang="en-US" sz="2800" dirty="0">
                <a:solidFill>
                  <a:schemeClr val="tx1"/>
                </a:solidFill>
              </a:rPr>
              <a:t>Spasticity of the external urethral sphincter is a possible pathophysiologic mechanism of DESD.</a:t>
            </a:r>
            <a:r>
              <a:rPr lang="en-US" sz="2800" dirty="0"/>
              <a:t>  </a:t>
            </a:r>
          </a:p>
        </p:txBody>
      </p:sp>
    </p:spTree>
    <p:extLst>
      <p:ext uri="{BB962C8B-B14F-4D97-AF65-F5344CB8AC3E}">
        <p14:creationId xmlns:p14="http://schemas.microsoft.com/office/powerpoint/2010/main" val="2170065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57225" y="1123950"/>
            <a:ext cx="10877550" cy="4610100"/>
          </a:xfrm>
          <a:prstGeom prst="rect">
            <a:avLst/>
          </a:prstGeom>
        </p:spPr>
      </p:pic>
    </p:spTree>
    <p:extLst>
      <p:ext uri="{BB962C8B-B14F-4D97-AF65-F5344CB8AC3E}">
        <p14:creationId xmlns:p14="http://schemas.microsoft.com/office/powerpoint/2010/main" val="4058109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0125" y="728662"/>
            <a:ext cx="10191750" cy="5400675"/>
          </a:xfrm>
          <a:prstGeom prst="rect">
            <a:avLst/>
          </a:prstGeom>
        </p:spPr>
      </p:pic>
    </p:spTree>
    <p:extLst>
      <p:ext uri="{BB962C8B-B14F-4D97-AF65-F5344CB8AC3E}">
        <p14:creationId xmlns:p14="http://schemas.microsoft.com/office/powerpoint/2010/main" val="1500812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1132</TotalTime>
  <Words>1912</Words>
  <Application>Microsoft Office PowerPoint</Application>
  <PresentationFormat>Widescreen</PresentationFormat>
  <Paragraphs>133</Paragraphs>
  <Slides>28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Courier New</vt:lpstr>
      <vt:lpstr>Times New Roman</vt:lpstr>
      <vt:lpstr>Wingdings</vt:lpstr>
      <vt:lpstr>Retrospect</vt:lpstr>
      <vt:lpstr>مشکلات اسفنکتری روده و مثانه بعد از سکته مغزی </vt:lpstr>
      <vt:lpstr>Introduction: Physiology of Continence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Facts of Incontinence &amp; Stroke</vt:lpstr>
      <vt:lpstr>Why do continence problems develop? </vt:lpstr>
      <vt:lpstr>Which continence problems can occur after stroke? Urine problems:</vt:lpstr>
      <vt:lpstr>Which continence problems can occur after stroke? Bowel problems:</vt:lpstr>
      <vt:lpstr>Initial care after stroke </vt:lpstr>
      <vt:lpstr>Assessment</vt:lpstr>
      <vt:lpstr>What are the treatment bladder incontinence? </vt:lpstr>
      <vt:lpstr>PowerPoint Presentation</vt:lpstr>
      <vt:lpstr>What are the treatments for bowel incontinence? </vt:lpstr>
      <vt:lpstr>Which professionals can help? </vt:lpstr>
      <vt:lpstr>Living with ongoing incontinence </vt:lpstr>
      <vt:lpstr>Living with ongoing incontinence </vt:lpstr>
      <vt:lpstr>Living with ongoing incontinence </vt:lpstr>
      <vt:lpstr>General help guide for Incontinency</vt:lpstr>
      <vt:lpstr>PowerPoint Presentation</vt:lpstr>
      <vt:lpstr>PowerPoint Presentation</vt:lpstr>
    </vt:vector>
  </TitlesOfParts>
  <Company>TebyanGroup.com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Tebyan</dc:creator>
  <cp:lastModifiedBy>Tebyan</cp:lastModifiedBy>
  <cp:revision>64</cp:revision>
  <dcterms:created xsi:type="dcterms:W3CDTF">2021-05-14T04:51:36Z</dcterms:created>
  <dcterms:modified xsi:type="dcterms:W3CDTF">2021-05-17T19:44:54Z</dcterms:modified>
</cp:coreProperties>
</file>